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357" r:id="rId3"/>
    <p:sldId id="358" r:id="rId4"/>
    <p:sldId id="364" r:id="rId5"/>
    <p:sldId id="359" r:id="rId6"/>
    <p:sldId id="366" r:id="rId7"/>
    <p:sldId id="367" r:id="rId8"/>
    <p:sldId id="384" r:id="rId9"/>
    <p:sldId id="385" r:id="rId10"/>
    <p:sldId id="386" r:id="rId11"/>
    <p:sldId id="387" r:id="rId12"/>
    <p:sldId id="368" r:id="rId13"/>
    <p:sldId id="369" r:id="rId14"/>
    <p:sldId id="370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80" r:id="rId23"/>
    <p:sldId id="381" r:id="rId24"/>
    <p:sldId id="382" r:id="rId25"/>
    <p:sldId id="383" r:id="rId26"/>
    <p:sldId id="395" r:id="rId27"/>
    <p:sldId id="365" r:id="rId28"/>
    <p:sldId id="374" r:id="rId29"/>
    <p:sldId id="372" r:id="rId30"/>
    <p:sldId id="371" r:id="rId31"/>
    <p:sldId id="373" r:id="rId32"/>
    <p:sldId id="396" r:id="rId33"/>
    <p:sldId id="376" r:id="rId34"/>
    <p:sldId id="377" r:id="rId35"/>
    <p:sldId id="397" r:id="rId3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00CC00"/>
    <a:srgbClr val="0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2317" autoAdjust="0"/>
  </p:normalViewPr>
  <p:slideViewPr>
    <p:cSldViewPr>
      <p:cViewPr varScale="1">
        <p:scale>
          <a:sx n="91" d="100"/>
          <a:sy n="91" d="100"/>
        </p:scale>
        <p:origin x="655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7E51EF-2930-45E8-A2E0-3340F4C394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366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57CD7-C9C9-4031-B18D-34FC592F8A1B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E51EF-2930-45E8-A2E0-3340F4C3943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330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E51EF-2930-45E8-A2E0-3340F4C3943F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D912-AF61-4687-9825-CD7EBE845885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D79B-C7A7-49AC-89E0-2F50425272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A6BE-9B69-4FF7-BFCE-4CFB9C5D4AA4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6057-A71E-4FDE-BB7E-DCEC747E5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114E-E7CE-4AF0-9424-38BD0661B74E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DEE7-7D8D-4F6E-8E68-DC7E389FB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7B4D-CEED-4CA1-B567-82F620428A22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E409-366C-4D0E-961A-C5CFC7FD2D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AECD-B845-4A2F-AC37-38DFCD2FC4FA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84AE-704E-4CD0-8A36-C70C75FD50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CB5D7-63AB-468E-B8B8-A6A8258B6AFB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6D6D5-37D4-4243-A091-E56BBCFA14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2852E-E38A-4CE5-B365-56A2B0315799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8CBFD-593E-4F52-B3B3-74B16F1995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0DAD-1AA1-4F01-96D9-A3BE6782C3F1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272D-FA51-4819-9038-2A4C4549A6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13AB-63DD-4D7B-B5DD-E6E964F303D7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0284-3CC2-46CD-AC68-99C4C59F97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D9C3-7477-4005-8F35-858F28AD58CD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5E190-149F-4EC2-B5EA-127DADBCD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0DBE-D4ED-468F-B399-E1E9D7ECF5E7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0417-CD19-452C-87DD-62B6455D8E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8113-E28F-42C2-B628-1FBA029DA77E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5F80-E349-457F-B98B-6B8DF5EBA5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5343-42D3-4A60-9AAB-22B40BFE8089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614D-657C-482A-B362-BE5911403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fld id="{4AF802FD-80C5-4DDC-AE6E-79AE131F63D3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508D863-C5CB-4BB4-B015-E77A83A9D9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35171"/>
            <a:ext cx="7678738" cy="1200329"/>
          </a:xfrm>
        </p:spPr>
        <p:txBody>
          <a:bodyPr/>
          <a:lstStyle/>
          <a:p>
            <a:pPr algn="l" eaLnBrk="1" hangingPunct="1"/>
            <a:r>
              <a:rPr lang="en-US" altLang="zh-TW" sz="3600" dirty="0" smtClean="0"/>
              <a:t>Percolation </a:t>
            </a:r>
            <a:r>
              <a:rPr lang="en-US" altLang="zh-TW" sz="3600" dirty="0" smtClean="0"/>
              <a:t>and Network Resilience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93D9D9-0CAD-48B3-BC45-45100041C86A}" type="datetime13">
              <a:rPr lang="zh-TW" altLang="en-US" smtClean="0"/>
              <a:t>10:46:49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BD79B-C7A7-49AC-89E0-2F504252722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One 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824536" cy="45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Critical case: the slope at u=1 is 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844824"/>
            <a:ext cx="5012547" cy="44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Percolation threshold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percolation threshold occurs when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 Hence,</a:t>
            </a:r>
            <a:endParaRPr lang="zh-TW" altLang="en-US" sz="2400" dirty="0"/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843427" cy="8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33051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FF7D4-9849-4637-92DE-1B3967B12872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Example: Poisson degree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260304"/>
          </a:xfrm>
        </p:spPr>
        <p:txBody>
          <a:bodyPr/>
          <a:lstStyle/>
          <a:p>
            <a:r>
              <a:rPr lang="en-US" altLang="zh-TW" sz="2400" dirty="0" smtClean="0"/>
              <a:t>Assume that the network has Poisson degree distribution,</a:t>
            </a:r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then </a:t>
            </a:r>
            <a:r>
              <a:rPr lang="en-US" altLang="zh-TW" sz="2400" dirty="0" smtClean="0">
                <a:sym typeface="Symbol"/>
              </a:rPr>
              <a:t>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dirty="0" smtClean="0">
                <a:sym typeface="Symbol"/>
              </a:rPr>
              <a:t>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altLang="zh-TW" sz="2400" dirty="0" smtClean="0">
                <a:sym typeface="Symbol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smtClean="0">
                <a:sym typeface="Symbol"/>
              </a:rPr>
              <a:t> and 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zh-TW" sz="2400" dirty="0" smtClean="0">
                <a:sym typeface="Symbol"/>
              </a:rPr>
              <a:t>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c+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1)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, so</a:t>
            </a: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None/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altLang="zh-TW" sz="2400" dirty="0" smtClean="0">
                <a:latin typeface="+mj-lt"/>
                <a:cs typeface="Times New Roman" pitchFamily="18" charset="0"/>
                <a:sym typeface="Symbol"/>
              </a:rPr>
              <a:t>For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4</a:t>
            </a:r>
            <a:r>
              <a:rPr lang="en-US" altLang="zh-TW" sz="2400" dirty="0" smtClean="0">
                <a:latin typeface="+mj-lt"/>
                <a:cs typeface="Times New Roman" pitchFamily="18" charset="0"/>
                <a:sym typeface="Symbol"/>
              </a:rPr>
              <a:t>, we would have           meaning that </a:t>
            </a:r>
          </a:p>
          <a:p>
            <a:pPr>
              <a:buNone/>
            </a:pPr>
            <a:r>
              <a:rPr lang="en-US" altLang="zh-TW" sz="2400" dirty="0" smtClean="0">
                <a:latin typeface="+mj-lt"/>
                <a:cs typeface="Times New Roman" pitchFamily="18" charset="0"/>
                <a:sym typeface="Symbol"/>
              </a:rPr>
              <a:t>	of the vertices would have to fail before the giant component is destroyed. </a:t>
            </a:r>
            <a:endParaRPr lang="en-US" altLang="zh-TW" sz="24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777108"/>
            <a:ext cx="1533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506" y="4149452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32" y="4950312"/>
            <a:ext cx="1038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848" y="4941168"/>
            <a:ext cx="21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595B3-5A7A-400B-9C35-7580388667E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Power law degree distributions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Assume that the network has power-law degree distribution with exponent in the range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altLang="zh-TW" sz="2800" dirty="0" smtClean="0">
                <a:sym typeface="Symbol"/>
              </a:rPr>
              <a:t>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&lt;3</a:t>
            </a:r>
            <a:r>
              <a:rPr lang="en-US" altLang="zh-TW" sz="2800" dirty="0" smtClean="0">
                <a:sym typeface="Symbol"/>
              </a:rPr>
              <a:t>, which have a finite mean 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800" dirty="0" smtClean="0">
                <a:sym typeface="Symbol"/>
              </a:rPr>
              <a:t>, but the second moment 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zh-TW" sz="2800" dirty="0" smtClean="0">
                <a:sym typeface="Symbol"/>
              </a:rPr>
              <a:t>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altLang="zh-TW" sz="2800" dirty="0" smtClean="0">
                <a:cs typeface="Times New Roman" pitchFamily="18" charset="0"/>
                <a:sym typeface="Symbol"/>
              </a:rPr>
              <a:t>diverges.</a:t>
            </a:r>
          </a:p>
          <a:p>
            <a:r>
              <a:rPr lang="en-US" altLang="zh-TW" sz="2800" dirty="0" smtClean="0">
                <a:cs typeface="Times New Roman" pitchFamily="18" charset="0"/>
                <a:sym typeface="Symbol"/>
              </a:rPr>
              <a:t>In this case, </a:t>
            </a:r>
            <a:r>
              <a:rPr lang="en-US" altLang="zh-TW" sz="2800" i="1" dirty="0" smtClean="0">
                <a:sym typeface="Symbol"/>
              </a:rPr>
              <a:t>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</a:t>
            </a:r>
            <a:r>
              <a:rPr lang="en-US" altLang="zh-TW" sz="2800" dirty="0" smtClean="0">
                <a:sym typeface="Symbol"/>
              </a:rPr>
              <a:t>.</a:t>
            </a:r>
          </a:p>
          <a:p>
            <a:r>
              <a:rPr lang="en-US" altLang="zh-TW" sz="2800" dirty="0" smtClean="0">
                <a:sym typeface="Symbol"/>
              </a:rPr>
              <a:t>There will always be a giant component no matter how many vertices are removed from the network.</a:t>
            </a:r>
          </a:p>
          <a:p>
            <a:endParaRPr lang="en-US" altLang="zh-TW" sz="2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FA62B-C3BF-4F33-BB58-D2327952EDD8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Infinite slope at u=1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32419"/>
            <a:ext cx="4680520" cy="44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The size of giant clusters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consider an example where degrees are distributed according to an exponential distribution</a:t>
            </a:r>
          </a:p>
          <a:p>
            <a:endParaRPr lang="en-US" altLang="zh-TW" dirty="0"/>
          </a:p>
          <a:p>
            <a:r>
              <a:rPr lang="en-US" altLang="zh-TW" dirty="0" smtClean="0"/>
              <a:t>The PGFs of degree and excess degree distributions are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529965"/>
            <a:ext cx="29622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57192"/>
            <a:ext cx="59055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In this example, the equation in the red box becomes the equation in the blue box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Since u=1 is a root of the equation in the blue box, we get</a:t>
            </a:r>
            <a:endParaRPr lang="zh-TW" alt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8" y="1917641"/>
            <a:ext cx="5472608" cy="123873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60" y="3284984"/>
            <a:ext cx="7096125" cy="8001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60" y="5301208"/>
            <a:ext cx="6896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404664"/>
            <a:ext cx="8110537" cy="5691336"/>
          </a:xfrm>
        </p:spPr>
        <p:txBody>
          <a:bodyPr/>
          <a:lstStyle/>
          <a:p>
            <a:r>
              <a:rPr lang="en-US" altLang="zh-TW" dirty="0" smtClean="0"/>
              <a:t>One of the roots is less than 1, </a:t>
            </a:r>
            <a:r>
              <a:rPr lang="en-US" altLang="zh-TW" dirty="0" err="1" smtClean="0"/>
              <a:t>ie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size of the giant cluster is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8958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5913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332656"/>
            <a:ext cx="8110537" cy="5763344"/>
          </a:xfrm>
        </p:spPr>
        <p:txBody>
          <a:bodyPr/>
          <a:lstStyle/>
          <a:p>
            <a:r>
              <a:rPr lang="en-US" altLang="zh-TW" dirty="0" smtClean="0"/>
              <a:t>The percolation threshold takes place when the slope at u=1 is one, </a:t>
            </a:r>
            <a:r>
              <a:rPr lang="en-US" altLang="zh-TW" dirty="0" err="1" smtClean="0"/>
              <a:t>ie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root of the above equation is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1149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2466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2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 altLang="zh-TW" dirty="0" smtClean="0"/>
              <a:t>Percolation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979667" cy="4548336"/>
          </a:xfrm>
        </p:spPr>
        <p:txBody>
          <a:bodyPr/>
          <a:lstStyle/>
          <a:p>
            <a:r>
              <a:rPr lang="en-US" altLang="zh-TW" sz="2400" dirty="0" smtClean="0"/>
              <a:t>The process of taking a network and removing some fraction of its vertices, along with the edges connected to those vertices is called </a:t>
            </a:r>
            <a:r>
              <a:rPr lang="en-US" altLang="zh-TW" sz="2400" dirty="0" smtClean="0">
                <a:solidFill>
                  <a:srgbClr val="FF0000"/>
                </a:solidFill>
              </a:rPr>
              <a:t>(site) percolation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Bond percolation</a:t>
            </a:r>
            <a:r>
              <a:rPr lang="en-US" altLang="zh-TW" sz="2400" dirty="0" smtClean="0"/>
              <a:t>: </a:t>
            </a:r>
          </a:p>
          <a:p>
            <a:pPr>
              <a:buNone/>
            </a:pPr>
            <a:r>
              <a:rPr lang="en-US" altLang="zh-TW" sz="2400" dirty="0" smtClean="0"/>
              <a:t>	Only removing some </a:t>
            </a:r>
          </a:p>
          <a:p>
            <a:pPr>
              <a:buNone/>
            </a:pPr>
            <a:r>
              <a:rPr lang="en-US" altLang="zh-TW" sz="2400" dirty="0" smtClean="0"/>
              <a:t>	fraction of edges.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45668"/>
            <a:ext cx="3838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58D19-678C-4807-8948-C54AFD871263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68432"/>
            <a:ext cx="8162925" cy="1200329"/>
          </a:xfrm>
        </p:spPr>
        <p:txBody>
          <a:bodyPr/>
          <a:lstStyle/>
          <a:p>
            <a:r>
              <a:rPr lang="en-US" altLang="zh-TW" sz="3600" dirty="0" smtClean="0"/>
              <a:t>Size of the giant cluster for exponential degree distributions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9" y="1340768"/>
            <a:ext cx="7045399" cy="508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1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62925" cy="2123658"/>
          </a:xfrm>
        </p:spPr>
        <p:txBody>
          <a:bodyPr/>
          <a:lstStyle/>
          <a:p>
            <a:r>
              <a:rPr lang="en-US" altLang="zh-TW" dirty="0" smtClean="0"/>
              <a:t>The size of the giant cluster near the percolation threshold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564904"/>
            <a:ext cx="8110537" cy="3243064"/>
          </a:xfrm>
        </p:spPr>
        <p:txBody>
          <a:bodyPr/>
          <a:lstStyle/>
          <a:p>
            <a:r>
              <a:rPr lang="en-US" altLang="zh-TW" dirty="0" smtClean="0"/>
              <a:t>In most cases, the size of the giant clusters near the percolation threshold is linear in </a:t>
            </a:r>
            <a:r>
              <a:rPr lang="en-US" altLang="zh-TW" i="1" dirty="0" smtClean="0">
                <a:sym typeface="Symbol"/>
              </a:rPr>
              <a:t></a:t>
            </a:r>
          </a:p>
          <a:p>
            <a:r>
              <a:rPr lang="en-US" altLang="zh-TW" dirty="0" smtClean="0">
                <a:sym typeface="Symbol"/>
              </a:rPr>
              <a:t>We now present an asymptotic analysis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85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9299" y="1859756"/>
            <a:ext cx="8110537" cy="4191000"/>
          </a:xfrm>
        </p:spPr>
        <p:txBody>
          <a:bodyPr/>
          <a:lstStyle/>
          <a:p>
            <a:r>
              <a:rPr lang="en-US" altLang="zh-TW" sz="2400" dirty="0" smtClean="0"/>
              <a:t>Suppose that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400" dirty="0" smtClean="0"/>
              <a:t>is “well-behaved” near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ie</a:t>
            </a:r>
            <a:r>
              <a:rPr lang="en-US" altLang="zh-TW" sz="2400" dirty="0" smtClean="0"/>
              <a:t> the derivative exists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spcBef>
                <a:spcPts val="1200"/>
              </a:spcBef>
            </a:pPr>
            <a:endParaRPr lang="zh-TW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74609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149080"/>
            <a:ext cx="646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013176"/>
            <a:ext cx="4591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/>
              <a:t>Size of Giant Component near the Percolation Threshold</a:t>
            </a:r>
            <a:endParaRPr lang="zh-TW" altLang="en-US" sz="400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03A60-4436-4381-B69B-22BF0E52B2FD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5546422"/>
            <a:ext cx="2634950" cy="115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00574"/>
            <a:ext cx="8162925" cy="1323439"/>
          </a:xfrm>
        </p:spPr>
        <p:txBody>
          <a:bodyPr/>
          <a:lstStyle/>
          <a:p>
            <a:r>
              <a:rPr lang="en-US" altLang="zh-TW" sz="4000" dirty="0" smtClean="0"/>
              <a:t>Size of Giant Component near the Percolation Threshold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Similarly,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400" dirty="0" smtClean="0"/>
              <a:t> can be expanded as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other word,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dirty="0" smtClean="0"/>
              <a:t> varies linearly with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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421632"/>
            <a:ext cx="5172422" cy="122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41044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34FC5F-24D9-4F74-914F-89A95B95F5D0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00574"/>
            <a:ext cx="8162925" cy="1323439"/>
          </a:xfrm>
        </p:spPr>
        <p:txBody>
          <a:bodyPr/>
          <a:lstStyle/>
          <a:p>
            <a:r>
              <a:rPr lang="en-US" altLang="zh-TW" sz="4000" dirty="0" smtClean="0"/>
              <a:t>Size of Giant Component near the Percolation Threshold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260304"/>
          </a:xfrm>
        </p:spPr>
        <p:txBody>
          <a:bodyPr/>
          <a:lstStyle/>
          <a:p>
            <a:r>
              <a:rPr lang="en-US" altLang="zh-TW" sz="2400" dirty="0" smtClean="0"/>
              <a:t>However,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400" dirty="0" smtClean="0"/>
              <a:t>is not “well-behaved” near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= 1 </a:t>
            </a:r>
            <a:r>
              <a:rPr lang="en-US" altLang="zh-TW" sz="2400" dirty="0" smtClean="0">
                <a:cs typeface="Times New Roman" pitchFamily="18" charset="0"/>
              </a:rPr>
              <a:t>with power-law degree distribution with </a:t>
            </a:r>
            <a:r>
              <a:rPr lang="en-US" altLang="zh-TW" sz="2400" dirty="0" smtClean="0"/>
              <a:t>exponent in the range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2&lt;</a:t>
            </a:r>
            <a:r>
              <a:rPr lang="en-US" altLang="zh-TW" sz="2400" dirty="0" smtClean="0">
                <a:sym typeface="Symbol"/>
              </a:rPr>
              <a:t>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&lt;3</a:t>
            </a:r>
            <a:r>
              <a:rPr lang="en-US" altLang="zh-TW" sz="2400" dirty="0" smtClean="0">
                <a:cs typeface="Times New Roman" pitchFamily="18" charset="0"/>
              </a:rPr>
              <a:t>.</a:t>
            </a:r>
          </a:p>
          <a:p>
            <a:r>
              <a:rPr lang="en-US" altLang="zh-TW" sz="2400" dirty="0" smtClean="0">
                <a:cs typeface="Times New Roman" pitchFamily="18" charset="0"/>
              </a:rPr>
              <a:t>In this case,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altLang="zh-TW" sz="2400" dirty="0" smtClean="0">
                <a:cs typeface="Times New Roman" pitchFamily="18" charset="0"/>
              </a:rPr>
              <a:t>= 0.</a:t>
            </a:r>
          </a:p>
          <a:p>
            <a:r>
              <a:rPr lang="en-US" altLang="zh-TW" sz="2400" dirty="0" smtClean="0">
                <a:cs typeface="Times New Roman" pitchFamily="18" charset="0"/>
              </a:rPr>
              <a:t>Suppose</a:t>
            </a:r>
          </a:p>
          <a:p>
            <a:endParaRPr lang="en-US" altLang="zh-TW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dirty="0" smtClean="0">
                <a:cs typeface="Times New Roman" pitchFamily="18" charset="0"/>
              </a:rPr>
              <a:t>	near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en-US" altLang="zh-TW" sz="2400" dirty="0" smtClean="0">
                <a:cs typeface="Times New Roman" pitchFamily="18" charset="0"/>
              </a:rPr>
              <a:t> with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cs typeface="Times New Roman" pitchFamily="18" charset="0"/>
              </a:rPr>
              <a:t> and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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1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 </a:t>
            </a:r>
            <a:r>
              <a:rPr lang="en-US" altLang="zh-TW" sz="2400" dirty="0" smtClean="0">
                <a:cs typeface="Times New Roman" pitchFamily="18" charset="0"/>
              </a:rPr>
              <a:t>positive constants.</a:t>
            </a:r>
          </a:p>
          <a:p>
            <a:r>
              <a:rPr lang="en-US" altLang="zh-TW" sz="2400" dirty="0" smtClean="0">
                <a:cs typeface="Times New Roman" pitchFamily="18" charset="0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 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 +  g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	 1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(1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)) =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(1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TW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	 1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= 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c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TW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1/(1  </a:t>
            </a:r>
            <a:r>
              <a:rPr lang="en-US" altLang="zh-TW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altLang="zh-TW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altLang="zh-TW" sz="2400" baseline="300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13237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FDB2D1-83BA-45C8-9531-D7B7ED8C6BA5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00574"/>
            <a:ext cx="8162925" cy="1323439"/>
          </a:xfrm>
        </p:spPr>
        <p:txBody>
          <a:bodyPr/>
          <a:lstStyle/>
          <a:p>
            <a:r>
              <a:rPr lang="en-US" altLang="zh-TW" sz="4000" dirty="0" smtClean="0"/>
              <a:t>Size of Giant Component near the Percolation Threshold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Then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close to u=1.</a:t>
            </a:r>
          </a:p>
          <a:p>
            <a:r>
              <a:rPr lang="en-US" altLang="zh-TW" sz="2400" dirty="0" smtClean="0"/>
              <a:t>Hence the giant component has size</a:t>
            </a:r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which goes to zero faster than linearly as </a:t>
            </a:r>
            <a:r>
              <a:rPr lang="en-US" altLang="zh-TW" sz="2400" i="1" dirty="0" smtClean="0">
                <a:sym typeface="Symbol"/>
              </a:rPr>
              <a:t> 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/>
              <a:t> since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)/(1 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 &gt; 1 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if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&lt; 1.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61828"/>
            <a:ext cx="6010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8447"/>
            <a:ext cx="6010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14B59-2390-4A14-AA99-7BC4DEDCF66C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355304"/>
            <a:ext cx="8162925" cy="769441"/>
          </a:xfrm>
        </p:spPr>
        <p:txBody>
          <a:bodyPr/>
          <a:lstStyle/>
          <a:p>
            <a:r>
              <a:rPr lang="en-US" altLang="zh-TW" dirty="0" smtClean="0">
                <a:latin typeface="+mn-lt"/>
                <a:sym typeface="Symbol"/>
              </a:rPr>
              <a:t>Power law degree with </a:t>
            </a:r>
            <a:r>
              <a:rPr lang="en-US" altLang="zh-TW" dirty="0" smtClean="0">
                <a:latin typeface="Symbol" pitchFamily="18" charset="2"/>
                <a:sym typeface="Symbol"/>
              </a:rPr>
              <a:t></a:t>
            </a:r>
            <a:r>
              <a:rPr lang="en-US" altLang="zh-TW" dirty="0" smtClean="0">
                <a:latin typeface="Symbol" pitchFamily="18" charset="2"/>
              </a:rPr>
              <a:t>=2.5</a:t>
            </a:r>
            <a:endParaRPr lang="zh-TW" altLang="en-US" dirty="0">
              <a:latin typeface="Symbol" pitchFamily="18" charset="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124744"/>
            <a:ext cx="7336606" cy="524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9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16.3 Non-Uniform Removal of Vertices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altLang="zh-TW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dirty="0" smtClean="0">
                <a:sym typeface="Symbol"/>
              </a:rPr>
              <a:t>: The probability that a vertex with degree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 </a:t>
            </a:r>
            <a:r>
              <a:rPr lang="en-US" altLang="zh-TW" sz="2400" dirty="0" smtClean="0">
                <a:sym typeface="Symbol"/>
              </a:rPr>
              <a:t>is present in the network.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For example, if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 for all vertices with degree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&lt;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for some constant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, and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0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 for all vertices with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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, than all the vertices with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altLang="zh-TW" sz="2400" dirty="0" smtClean="0">
                <a:cs typeface="Times New Roman" pitchFamily="18" charset="0"/>
                <a:sym typeface="Symbol"/>
              </a:rPr>
              <a:t> or greater are removed.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E2BAA-9AC0-463D-B8F5-530D1ACCF44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Non-Uniform Removal of Vertices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692352"/>
          </a:xfrm>
        </p:spPr>
        <p:txBody>
          <a:bodyPr/>
          <a:lstStyle/>
          <a:p>
            <a:r>
              <a:rPr lang="en-US" altLang="zh-TW" sz="2400" dirty="0" smtClean="0"/>
              <a:t>The probability of a vertex with degree k being in the giant component is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(1 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i="1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</a:p>
          <a:p>
            <a:r>
              <a:rPr lang="en-US" altLang="zh-TW" sz="2400" dirty="0" smtClean="0"/>
              <a:t>The probability of a vertex being in the giant component is 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</a:p>
          <a:p>
            <a:pPr>
              <a:buNone/>
            </a:pPr>
            <a:r>
              <a:rPr lang="en-US" altLang="zh-TW" sz="2400" dirty="0" smtClean="0"/>
              <a:t>	where</a:t>
            </a:r>
            <a:endParaRPr lang="zh-TW" altLang="en-US" sz="2400" dirty="0" smtClean="0"/>
          </a:p>
          <a:p>
            <a:endParaRPr lang="en-US" altLang="zh-TW" sz="24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745" y="3528440"/>
            <a:ext cx="5194583" cy="119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218386"/>
            <a:ext cx="2456497" cy="80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DFD11-C59C-4C0F-A169-4C3D5ACF75E0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Similar analysis as before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/>
              <a:t> be the excess degree of a neighboring vertex, then the probability of the neighbor being not present is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altLang="zh-TW" sz="2400" i="1" dirty="0" smtClean="0">
                <a:sym typeface="Symbol"/>
              </a:rPr>
              <a:t> 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+1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en-US" altLang="zh-TW" sz="2400" dirty="0" smtClean="0">
                <a:cs typeface="Times New Roman" pitchFamily="18" charset="0"/>
                <a:sym typeface="Symbol"/>
              </a:rPr>
              <a:t>The probability that the neighbor is present but not connected to the giant component is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+1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en-US" altLang="zh-TW" sz="24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altLang="zh-TW" sz="2400" i="1" dirty="0" smtClean="0"/>
          </a:p>
          <a:p>
            <a:r>
              <a:rPr lang="en-US" altLang="zh-TW" sz="2400" dirty="0" smtClean="0"/>
              <a:t>The probability that a vertex is not connected to the giant component via one of its neighbor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where </a:t>
            </a:r>
            <a:endParaRPr lang="zh-TW" alt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25144"/>
            <a:ext cx="5904656" cy="7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868862"/>
            <a:ext cx="2376264" cy="7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8EACC-5D34-4B69-857B-F8A46E209E1E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16.2 Uniform Random Removal of Vertices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Occupation probability 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altLang="zh-TW" sz="2400" dirty="0" smtClean="0">
                <a:sym typeface="Symbol"/>
              </a:rPr>
              <a:t>: The probability that a vertex is present in the network.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 smtClean="0">
                <a:sym typeface="Symbol"/>
              </a:rPr>
              <a:t></a:t>
            </a:r>
            <a:r>
              <a:rPr lang="en-US" altLang="zh-TW" sz="2000" dirty="0" smtClean="0">
                <a:sym typeface="Symbol"/>
              </a:rPr>
              <a:t> = 1 indicates that all vertices in the network are present (i.e., no vertices have been removed).</a:t>
            </a:r>
          </a:p>
          <a:p>
            <a:pPr lvl="1">
              <a:lnSpc>
                <a:spcPct val="90000"/>
              </a:lnSpc>
            </a:pPr>
            <a:r>
              <a:rPr lang="en-US" altLang="zh-TW" sz="2000" i="1" dirty="0" smtClean="0">
                <a:sym typeface="Symbol"/>
              </a:rPr>
              <a:t></a:t>
            </a:r>
            <a:r>
              <a:rPr lang="en-US" altLang="zh-TW" sz="2000" dirty="0" smtClean="0">
                <a:sym typeface="Symbol"/>
              </a:rPr>
              <a:t> = 0 indicates that no vertices are present (i.e., all of them have been removed).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Percolation transition</a:t>
            </a:r>
            <a:r>
              <a:rPr lang="en-US" altLang="zh-TW" sz="2400" dirty="0" smtClean="0">
                <a:sym typeface="Symbol"/>
              </a:rPr>
              <a:t>: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zh-TW" sz="2400" dirty="0" smtClean="0">
                <a:sym typeface="Symbol"/>
              </a:rPr>
              <a:t>The formation or dissolution of a giant component by varying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dirty="0" smtClean="0">
                <a:sym typeface="Symbol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ym typeface="Symbol"/>
              </a:rPr>
              <a:t>When the network contains a giant component we say that it </a:t>
            </a: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percolates</a:t>
            </a:r>
            <a:r>
              <a:rPr lang="en-US" altLang="zh-TW" sz="2400" dirty="0" smtClean="0">
                <a:sym typeface="Symbol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FF0000"/>
                </a:solidFill>
                <a:sym typeface="Symbol"/>
              </a:rPr>
              <a:t>Percolation threshold </a:t>
            </a:r>
            <a:r>
              <a:rPr lang="en-US" altLang="zh-TW" sz="2400" i="1" dirty="0" smtClean="0">
                <a:solidFill>
                  <a:srgbClr val="FF0000"/>
                </a:solidFill>
                <a:sym typeface="Symbol"/>
              </a:rPr>
              <a:t></a:t>
            </a:r>
            <a:r>
              <a:rPr lang="en-US" altLang="zh-TW" sz="2400" i="1" baseline="-25000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altLang="zh-TW" sz="2400" dirty="0" smtClean="0">
                <a:sym typeface="Symbol"/>
              </a:rPr>
              <a:t>: The value </a:t>
            </a:r>
            <a:r>
              <a:rPr lang="en-US" altLang="zh-TW" sz="2400" i="1" dirty="0" smtClean="0">
                <a:sym typeface="Symbol"/>
              </a:rPr>
              <a:t></a:t>
            </a:r>
            <a:r>
              <a:rPr lang="en-US" altLang="zh-TW" sz="2400" dirty="0" smtClean="0">
                <a:sym typeface="Symbol"/>
              </a:rPr>
              <a:t> that causes percolation transition.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89EEC-1901-46EC-9586-8D74530231E2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Non-Uniform Removal of Vertices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2046312"/>
            <a:ext cx="8110537" cy="4191000"/>
          </a:xfrm>
        </p:spPr>
        <p:txBody>
          <a:bodyPr/>
          <a:lstStyle/>
          <a:p>
            <a:r>
              <a:rPr lang="en-US" altLang="zh-TW" sz="2400" dirty="0" smtClean="0"/>
              <a:t>Since                        we have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745" y="1935120"/>
            <a:ext cx="23702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80928"/>
            <a:ext cx="42195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EE48A-BC47-4F26-BAC3-554CBA3DB67C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An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412776"/>
            <a:ext cx="8110537" cy="468322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 smtClean="0"/>
              <a:t>Example: Consider a network with exponential degree distribution</a:t>
            </a:r>
          </a:p>
          <a:p>
            <a:pPr>
              <a:spcBef>
                <a:spcPts val="0"/>
              </a:spcBef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and </a:t>
            </a:r>
          </a:p>
          <a:p>
            <a:pPr>
              <a:spcBef>
                <a:spcPts val="0"/>
              </a:spcBef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</a:pPr>
            <a:r>
              <a:rPr lang="en-US" altLang="zh-TW" sz="2400" dirty="0" smtClean="0"/>
              <a:t>Then we have </a:t>
            </a:r>
          </a:p>
          <a:p>
            <a:pPr>
              <a:spcBef>
                <a:spcPts val="0"/>
              </a:spcBef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  <a:buNone/>
            </a:pPr>
            <a:endParaRPr lang="en-US" altLang="zh-TW" sz="2400" dirty="0" smtClean="0"/>
          </a:p>
          <a:p>
            <a:pPr>
              <a:spcBef>
                <a:spcPts val="0"/>
              </a:spcBef>
              <a:buNone/>
            </a:pPr>
            <a:r>
              <a:rPr lang="en-US" altLang="zh-TW" sz="2400" dirty="0" smtClean="0"/>
              <a:t>	and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2520280" cy="3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6338" y="2348880"/>
            <a:ext cx="2984376" cy="6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6338" y="3645024"/>
            <a:ext cx="5832046" cy="72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6451" y="4797152"/>
            <a:ext cx="6336704" cy="12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5FA05-1FB1-4399-A6B1-06DF88B5D320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 vs. k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4451275" cy="4191000"/>
          </a:xfrm>
        </p:spPr>
        <p:txBody>
          <a:bodyPr/>
          <a:lstStyle/>
          <a:p>
            <a:r>
              <a:rPr lang="en-US" altLang="zh-TW" sz="2400" dirty="0" smtClean="0"/>
              <a:t>To break up the giant cluster, one may need to all vertices with degrees more than 5</a:t>
            </a:r>
          </a:p>
          <a:p>
            <a:r>
              <a:rPr lang="en-US" altLang="zh-TW" sz="2400" dirty="0" smtClean="0"/>
              <a:t>This may seem to be a lot of vertices</a:t>
            </a:r>
          </a:p>
          <a:p>
            <a:r>
              <a:rPr lang="en-US" altLang="zh-TW" sz="2400" dirty="0" smtClean="0"/>
              <a:t>It is not so, since most vertices have small degrees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6131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S vs. the fraction of vertices present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05000"/>
            <a:ext cx="5040560" cy="4692352"/>
          </a:xfrm>
        </p:spPr>
        <p:txBody>
          <a:bodyPr/>
          <a:lstStyle/>
          <a:p>
            <a:r>
              <a:rPr lang="en-US" altLang="zh-TW" sz="2400" dirty="0" smtClean="0"/>
              <a:t>This figure shows that the size of the giant component in a network with exponential distribution with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0.5 </a:t>
            </a:r>
            <a:r>
              <a:rPr lang="en-US" altLang="zh-TW" sz="2400" dirty="0" smtClean="0">
                <a:sym typeface="Symbol"/>
              </a:rPr>
              <a:t>as vertices are removed in order of degree, starting from the highest degree.</a:t>
            </a:r>
          </a:p>
          <a:p>
            <a:r>
              <a:rPr lang="en-US" altLang="zh-TW" sz="2400" dirty="0" smtClean="0">
                <a:sym typeface="Symbol"/>
              </a:rPr>
              <a:t>The giant component disappears completely when only about 8% of the vertices have been removed.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73" y="1916832"/>
            <a:ext cx="324961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2D4C6-53A0-4169-A61E-1D7793912CFA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Another example: power law degree distribution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05000"/>
            <a:ext cx="5112567" cy="4191000"/>
          </a:xfrm>
        </p:spPr>
        <p:txBody>
          <a:bodyPr/>
          <a:lstStyle/>
          <a:p>
            <a:r>
              <a:rPr lang="en-US" altLang="zh-TW" sz="2400" dirty="0" smtClean="0"/>
              <a:t>Example: Consider a network with power-law degree distribution.</a:t>
            </a:r>
          </a:p>
          <a:p>
            <a:r>
              <a:rPr lang="en-US" altLang="zh-TW" sz="2400" dirty="0" smtClean="0"/>
              <a:t>This figure shows that the size of the giant component with </a:t>
            </a:r>
            <a:r>
              <a:rPr lang="en-US" altLang="zh-TW" sz="2400" dirty="0">
                <a:latin typeface="Symbol" pitchFamily="18" charset="2"/>
                <a:sym typeface="Symbol"/>
              </a:rPr>
              <a:t>a</a:t>
            </a:r>
            <a:r>
              <a:rPr lang="en-US" altLang="zh-TW" sz="2400" dirty="0" smtClean="0">
                <a:sym typeface="Symbol"/>
              </a:rPr>
              <a:t>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= 2.2</a:t>
            </a:r>
            <a:r>
              <a:rPr lang="en-US" altLang="zh-TW" sz="2400" dirty="0" smtClean="0">
                <a:sym typeface="Symbol"/>
              </a:rPr>
              <a:t>,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2.5</a:t>
            </a:r>
            <a:r>
              <a:rPr lang="en-US" altLang="zh-TW" sz="2400" dirty="0" smtClean="0">
                <a:sym typeface="Symbol"/>
              </a:rPr>
              <a:t>, and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2.8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Removing 3%~4% of the highest degree vertices will destroy the network.</a:t>
            </a:r>
            <a:endParaRPr lang="zh-TW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177" y="1916832"/>
            <a:ext cx="325231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46A88-43C3-4B06-BC55-F1A4CC34BFCF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Scale free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Scale free networks are paradoxically both robust and fragile</a:t>
            </a:r>
          </a:p>
          <a:p>
            <a:r>
              <a:rPr lang="en-US" altLang="zh-TW" sz="2800" dirty="0" smtClean="0"/>
              <a:t>They are robust to the random failure of vertices, with the giant cluster persisting no matter how many vertices are removed</a:t>
            </a:r>
          </a:p>
          <a:p>
            <a:r>
              <a:rPr lang="en-US" altLang="zh-TW" sz="2800" dirty="0" smtClean="0"/>
              <a:t>They are very fragile to attacks targeted at their highest-degree vertices.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26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Uniform Removal in the Configuration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3" y="1916832"/>
            <a:ext cx="8064895" cy="4176464"/>
          </a:xfrm>
        </p:spPr>
        <p:txBody>
          <a:bodyPr/>
          <a:lstStyle/>
          <a:p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/>
              <a:t> is the probability distribution of the degree of a vertex.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TW" sz="2400" dirty="0" smtClean="0"/>
              <a:t>                     is the excess degree distribution.</a:t>
            </a:r>
          </a:p>
          <a:p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dirty="0" smtClean="0"/>
              <a:t> is the probability that a vertex is not connected to the giant component (cluster) via a particular neighbor.</a:t>
            </a:r>
          </a:p>
          <a:p>
            <a:r>
              <a:rPr lang="en-US" altLang="zh-TW" sz="2400" dirty="0" smtClean="0"/>
              <a:t>If a vertex has degree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/>
              <a:t>, the probability that the vertex does not belong to the giant component is </a:t>
            </a:r>
            <a:r>
              <a:rPr lang="en-US" altLang="zh-TW" sz="24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i="1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/>
              <a:t>. </a:t>
            </a:r>
            <a:endParaRPr lang="en-US" altLang="zh-TW" dirty="0" smtClean="0"/>
          </a:p>
        </p:txBody>
      </p:sp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23759"/>
            <a:ext cx="2178528" cy="84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AF7F5-9838-4D27-B1F5-479CF175E4E2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Uniform Removal in the Configuration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probability that a vertex does not belong to a giant component is                     , where </a:t>
            </a:r>
          </a:p>
          <a:p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A vertex is connected to the giant component if </a:t>
            </a:r>
          </a:p>
          <a:p>
            <a:pPr lvl="1"/>
            <a:r>
              <a:rPr lang="en-US" altLang="zh-TW" sz="2000" dirty="0" smtClean="0"/>
              <a:t>the vertex is present,</a:t>
            </a:r>
          </a:p>
          <a:p>
            <a:pPr lvl="1"/>
            <a:r>
              <a:rPr lang="en-US" altLang="zh-TW" sz="2000" dirty="0" smtClean="0"/>
              <a:t>and the vertex is connected to the giant component via one of its neighbors.</a:t>
            </a:r>
          </a:p>
          <a:p>
            <a:r>
              <a:rPr lang="en-US" altLang="zh-TW" sz="2400" dirty="0" smtClean="0"/>
              <a:t>The probability that a vertex is connected to the giant component is </a:t>
            </a:r>
          </a:p>
        </p:txBody>
      </p:sp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805264"/>
            <a:ext cx="2428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700" y="2295643"/>
            <a:ext cx="2115664" cy="4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851390"/>
            <a:ext cx="1944216" cy="72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13424-9468-4177-9735-2A701EBAA647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Uniform Removal in the Configuration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404320"/>
          </a:xfrm>
        </p:spPr>
        <p:txBody>
          <a:bodyPr/>
          <a:lstStyle/>
          <a:p>
            <a:r>
              <a:rPr lang="en-US" altLang="zh-TW" sz="2400" dirty="0" smtClean="0"/>
              <a:t>A vertex is not connected to the giant component via a particular neighbor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/>
              <a:t> if</a:t>
            </a:r>
          </a:p>
          <a:p>
            <a:pPr lvl="1"/>
            <a:r>
              <a:rPr lang="en-US" altLang="zh-TW" sz="2000" dirty="0" smtClean="0"/>
              <a:t>either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dirty="0" smtClean="0"/>
              <a:t> has been removed</a:t>
            </a:r>
          </a:p>
          <a:p>
            <a:pPr lvl="1"/>
            <a:r>
              <a:rPr lang="en-US" altLang="zh-TW" sz="2000" dirty="0" smtClean="0"/>
              <a:t>or </a:t>
            </a:r>
            <a:r>
              <a:rPr lang="en-US" altLang="zh-TW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dirty="0" smtClean="0"/>
              <a:t> is present but it is not connected to the giant component via its others neighbors. </a:t>
            </a:r>
            <a:endParaRPr lang="zh-TW" altLang="en-US" sz="2000" dirty="0" smtClean="0"/>
          </a:p>
          <a:p>
            <a:r>
              <a:rPr lang="en-US" altLang="zh-TW" sz="2400" dirty="0" smtClean="0"/>
              <a:t>Providing the excess degree is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400" dirty="0" smtClean="0"/>
              <a:t>, the probability of the vertex not connected to the giant component via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/>
              <a:t> is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20" y="4536553"/>
            <a:ext cx="1512168" cy="3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4656E-A2FC-4367-B462-92C6724EA31F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Uniform Removal in the Configuration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The probability of a vertex not connected to the giant component via </a:t>
            </a:r>
            <a:r>
              <a:rPr lang="en-US" altLang="zh-TW" sz="2400" dirty="0" smtClean="0">
                <a:cs typeface="Times New Roman" pitchFamily="18" charset="0"/>
              </a:rPr>
              <a:t>a particular neighbor</a:t>
            </a:r>
            <a:r>
              <a:rPr lang="en-US" altLang="zh-TW" sz="2400" dirty="0" smtClean="0"/>
              <a:t> is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where </a:t>
            </a:r>
            <a:endParaRPr lang="zh-TW" alt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66332"/>
            <a:ext cx="5472608" cy="123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861" y="4437113"/>
            <a:ext cx="2056259" cy="7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61C52-9198-4796-B841-C131F8F87BA3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A graphical explanation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314998" cy="401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Two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CB5D7-63AB-468E-B8B8-A6A8258B6AFB}" type="datetime13">
              <a:rPr lang="zh-TW" altLang="en-US" smtClean="0"/>
              <a:t>10:46:50 下午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Chapter 16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6D6D5-37D4-4243-A091-E56BBCFA140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88318"/>
            <a:ext cx="4968552" cy="46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0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10631</TotalTime>
  <Words>1260</Words>
  <Application>Microsoft Office PowerPoint</Application>
  <PresentationFormat>如螢幕大小 (4:3)</PresentationFormat>
  <Paragraphs>265</Paragraphs>
  <Slides>35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新細明體</vt:lpstr>
      <vt:lpstr>Symbol</vt:lpstr>
      <vt:lpstr>Times New Roman</vt:lpstr>
      <vt:lpstr>Verdana</vt:lpstr>
      <vt:lpstr>Wingdings</vt:lpstr>
      <vt:lpstr>Bold Stripes</vt:lpstr>
      <vt:lpstr>Percolation and Network Resilience</vt:lpstr>
      <vt:lpstr>Percolation</vt:lpstr>
      <vt:lpstr>16.2 Uniform Random Removal of Vertices</vt:lpstr>
      <vt:lpstr>Uniform Removal in the Configuration Model</vt:lpstr>
      <vt:lpstr>Uniform Removal in the Configuration Model</vt:lpstr>
      <vt:lpstr>Uniform Removal in the Configuration Model</vt:lpstr>
      <vt:lpstr>Uniform Removal in the Configuration Model</vt:lpstr>
      <vt:lpstr>A graphical explanation</vt:lpstr>
      <vt:lpstr>Two solutions</vt:lpstr>
      <vt:lpstr>One solution</vt:lpstr>
      <vt:lpstr>Critical case: the slope at u=1 is one</vt:lpstr>
      <vt:lpstr>Percolation threshold</vt:lpstr>
      <vt:lpstr>Example: Poisson degree distribution</vt:lpstr>
      <vt:lpstr>Power law degree distributions</vt:lpstr>
      <vt:lpstr>Infinite slope at u=1</vt:lpstr>
      <vt:lpstr>The size of giant clusters</vt:lpstr>
      <vt:lpstr>PowerPoint 簡報</vt:lpstr>
      <vt:lpstr>PowerPoint 簡報</vt:lpstr>
      <vt:lpstr>PowerPoint 簡報</vt:lpstr>
      <vt:lpstr>Size of the giant cluster for exponential degree distributions</vt:lpstr>
      <vt:lpstr>The size of the giant cluster near the percolation threshold</vt:lpstr>
      <vt:lpstr>Size of Giant Component near the Percolation Threshold</vt:lpstr>
      <vt:lpstr>Size of Giant Component near the Percolation Threshold</vt:lpstr>
      <vt:lpstr>Size of Giant Component near the Percolation Threshold</vt:lpstr>
      <vt:lpstr>Size of Giant Component near the Percolation Threshold</vt:lpstr>
      <vt:lpstr>Power law degree with =2.5</vt:lpstr>
      <vt:lpstr>16.3 Non-Uniform Removal of Vertices</vt:lpstr>
      <vt:lpstr>Non-Uniform Removal of Vertices</vt:lpstr>
      <vt:lpstr>Similar analysis as before</vt:lpstr>
      <vt:lpstr>Non-Uniform Removal of Vertices</vt:lpstr>
      <vt:lpstr>An example</vt:lpstr>
      <vt:lpstr>S vs. k0 </vt:lpstr>
      <vt:lpstr>S vs. the fraction of vertices present</vt:lpstr>
      <vt:lpstr>Another example: power law degree distribution</vt:lpstr>
      <vt:lpstr>Scale free networks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467</cp:revision>
  <dcterms:created xsi:type="dcterms:W3CDTF">2005-09-11T07:42:25Z</dcterms:created>
  <dcterms:modified xsi:type="dcterms:W3CDTF">2023-10-27T14:52:27Z</dcterms:modified>
</cp:coreProperties>
</file>