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  <p:sldMasterId id="2147483940" r:id="rId2"/>
    <p:sldMasterId id="2147483944" r:id="rId3"/>
  </p:sldMasterIdLst>
  <p:notesMasterIdLst>
    <p:notesMasterId r:id="rId47"/>
  </p:notesMasterIdLst>
  <p:sldIdLst>
    <p:sldId id="262" r:id="rId4"/>
    <p:sldId id="795" r:id="rId5"/>
    <p:sldId id="796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804" r:id="rId14"/>
    <p:sldId id="806" r:id="rId15"/>
    <p:sldId id="805" r:id="rId16"/>
    <p:sldId id="807" r:id="rId17"/>
    <p:sldId id="808" r:id="rId18"/>
    <p:sldId id="809" r:id="rId19"/>
    <p:sldId id="810" r:id="rId20"/>
    <p:sldId id="811" r:id="rId21"/>
    <p:sldId id="812" r:id="rId22"/>
    <p:sldId id="813" r:id="rId23"/>
    <p:sldId id="814" r:id="rId24"/>
    <p:sldId id="817" r:id="rId25"/>
    <p:sldId id="815" r:id="rId26"/>
    <p:sldId id="491" r:id="rId27"/>
    <p:sldId id="816" r:id="rId28"/>
    <p:sldId id="818" r:id="rId29"/>
    <p:sldId id="819" r:id="rId30"/>
    <p:sldId id="820" r:id="rId31"/>
    <p:sldId id="821" r:id="rId32"/>
    <p:sldId id="824" r:id="rId33"/>
    <p:sldId id="822" r:id="rId34"/>
    <p:sldId id="823" r:id="rId35"/>
    <p:sldId id="825" r:id="rId36"/>
    <p:sldId id="492" r:id="rId37"/>
    <p:sldId id="792" r:id="rId38"/>
    <p:sldId id="393" r:id="rId39"/>
    <p:sldId id="394" r:id="rId40"/>
    <p:sldId id="395" r:id="rId41"/>
    <p:sldId id="397" r:id="rId42"/>
    <p:sldId id="396" r:id="rId43"/>
    <p:sldId id="791" r:id="rId44"/>
    <p:sldId id="793" r:id="rId45"/>
    <p:sldId id="794" r:id="rId4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4AAE6"/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71429" autoAdjust="0"/>
  </p:normalViewPr>
  <p:slideViewPr>
    <p:cSldViewPr snapToGrid="0">
      <p:cViewPr varScale="1">
        <p:scale>
          <a:sx n="84" d="100"/>
          <a:sy n="84" d="100"/>
        </p:scale>
        <p:origin x="140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F339-2980-48BE-89D5-368FF2D26E8D}" type="datetimeFigureOut">
              <a:rPr lang="zh-TW" altLang="en-US" smtClean="0"/>
              <a:t>2025/7/23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15B5-0933-4E4A-BAC6-0CF3AB566E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4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F70CA-1A78-4C67-A178-60072862808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08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B9D5-AC71-87BF-EDA4-683F321F7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CAEDEFFD-6D7F-44D1-23AB-9685AE5AB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9F0602B-C75C-2DEB-34B9-9B92D284E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8BFC98-94B1-9049-BEB1-066812DEB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6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6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0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2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National Tsing Hua University </a:t>
              </a:r>
              <a:endParaRPr lang="en-US" altLang="zh-TW" sz="2400" dirty="0">
                <a:effectLst/>
                <a:latin typeface="+mn-lt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4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7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7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765-9BA3-4441-A899-CFDD860695B8}" type="datetime1">
              <a:rPr lang="en-US" altLang="zh-TW" smtClean="0"/>
              <a:t>7/23/2025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+mn-lt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70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EC1C-A736-450E-96EC-50F743A1E02B}" type="datetime1">
              <a:rPr lang="en-US" altLang="zh-TW" smtClean="0"/>
              <a:t>7/23/2025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National Tsing Hua University </a:t>
              </a:r>
              <a:endPara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880765-9BA3-4441-A899-CFDD860695B8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0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E7EC1C-A736-450E-96EC-50F743A1E02B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9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9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0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88EF-4C4F-40CD-95FB-F7B030153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B43E-36FD-475D-B6CA-CF3569A24E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6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7/23/2025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7/23/2025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B3188EF-4C4F-40CD-95FB-F7B03015378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2025/7/23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292B43E-36FD-475D-B6CA-CF3569A24E34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4.xml"/><Relationship Id="rId7" Type="http://schemas.openxmlformats.org/officeDocument/2006/relationships/image" Target="../media/image3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47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4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5.png"/><Relationship Id="rId5" Type="http://schemas.openxmlformats.org/officeDocument/2006/relationships/tags" Target="../tags/tag41.xml"/><Relationship Id="rId10" Type="http://schemas.openxmlformats.org/officeDocument/2006/relationships/image" Target="../media/image44.png"/><Relationship Id="rId4" Type="http://schemas.openxmlformats.org/officeDocument/2006/relationships/tags" Target="../tags/tag40.xml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56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12637"/>
            <a:ext cx="7678738" cy="1754326"/>
          </a:xfrm>
        </p:spPr>
        <p:txBody>
          <a:bodyPr/>
          <a:lstStyle/>
          <a:p>
            <a:pPr algn="l" eaLnBrk="1" hangingPunct="1"/>
            <a:r>
              <a:rPr lang="en-US" altLang="zh-TW" sz="3600" dirty="0"/>
              <a:t>An Introduction to the Multichannel Rendezvous Problem-Supplemental</a:t>
            </a:r>
            <a:r>
              <a:rPr lang="zh-TW" altLang="en-US" sz="3600" dirty="0"/>
              <a:t> </a:t>
            </a:r>
            <a:r>
              <a:rPr lang="en-US" altLang="zh-TW" sz="3600" dirty="0"/>
              <a:t>Material on Perfect Difference Sets</a:t>
            </a:r>
          </a:p>
        </p:txBody>
      </p:sp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468313" y="2852738"/>
            <a:ext cx="777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Prof. Cheng-Shang Chang 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張正尚教授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Institute of Communications Engineering National Tsing Hua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50509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8C27F-432E-7573-A732-3CC787DEE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BB944-0DB7-E916-77B8-A1B9310F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0577A1-D65F-DC89-1614-85B36AAF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over </a:t>
            </a:r>
            <a:r>
              <a:rPr lang="en-US" i="1" dirty="0"/>
              <a:t>GF(q)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E3E0E-EFFF-C960-BBBF-39FB95319D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7464" y="1582467"/>
            <a:ext cx="7812571" cy="33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B0F97B-E1C2-DA1A-DC40-EB7C33B1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8FC70-73C0-E5CD-A11C-7C7745F6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Polynomial arithmetic 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8573F-820E-16BF-F2DD-39BDDDD908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3849" y="1604513"/>
            <a:ext cx="7948824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FC0ED-38B8-100C-BD6F-59B3E38B7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F345F-5729-D192-3817-89B9A7E8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523734-3D37-F341-52A9-F7075FBB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4DB4F-716C-EE6D-4838-44ECAF6122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5" y="274638"/>
            <a:ext cx="8231088" cy="57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835BE4-F84E-36C5-3DFF-F5D6EAD4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38D8C-B72F-82D8-C558-3605BA2B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25577D-F1C0-AA9A-E1C2-4C72FE6B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polynomials and </a:t>
            </a:r>
            <a:r>
              <a:rPr lang="en-US" i="1" dirty="0"/>
              <a:t>F[x]/p(x)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A8DD1-8213-FF2C-A4B6-F621C0E860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3564" y="1481328"/>
            <a:ext cx="7451425" cy="47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D6653-CA30-467E-69E6-2A68C37A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D6BCE-12B4-DD66-649A-F31935AB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6CA61-83BF-863D-12CA-A9A9A5CD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extension via prime polynomial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0A1DC-C3B7-8FCA-7069-7DF11D615C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9058" y="1565215"/>
            <a:ext cx="7906588" cy="2278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96FAC4-32C0-EFB6-A28D-D16710FE50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4314" y="4068156"/>
            <a:ext cx="7861332" cy="17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B0A87-0479-2CCB-B9D5-12578257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0FC56-3E6E-2F2E-8C48-14136870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32298-AFED-616F-A02B-2997036E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Primitive element and primitive polynomial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0842F-2B00-F3D1-4D52-E1778E9706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2772" y="1600909"/>
            <a:ext cx="8330666" cy="35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539160-FDEB-A376-3A85-21684096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279A9-59A1-959C-B48F-DC46AC41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75517-0E24-6F8A-F150-3DB20FA1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Coordinates in </a:t>
            </a:r>
            <a:r>
              <a:rPr lang="en-US" i="1" dirty="0"/>
              <a:t>GF(q</a:t>
            </a:r>
            <a:r>
              <a:rPr lang="en-US" sz="3000" i="1" baseline="30000" dirty="0"/>
              <a:t>n</a:t>
            </a:r>
            <a:r>
              <a:rPr lang="en-US" i="1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2A85A-EDF9-4328-A746-DEDB7C27DF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1595887"/>
            <a:ext cx="8332190" cy="41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4219-4005-CE40-712B-E009F6B1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7D42B-CA67-E88F-29D6-4599B0A1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2671C8-04F3-93D0-C427-C8F734AE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Constructions of finite projective planes </a:t>
            </a:r>
            <a:r>
              <a:rPr lang="en-US" i="1" dirty="0"/>
              <a:t>PG(2,q)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DCAB1-3696-F576-5271-F3FC49C179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8514" y="1646111"/>
            <a:ext cx="7966972" cy="2900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3662D-276E-8779-E862-0E695FF51669}"/>
              </a:ext>
            </a:extLst>
          </p:cNvPr>
          <p:cNvSpPr txBox="1"/>
          <p:nvPr/>
        </p:nvSpPr>
        <p:spPr>
          <a:xfrm>
            <a:off x="819509" y="4986069"/>
            <a:ext cx="732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finite projective plane of order 1 is simply a triangle  that consists of three points and three lines.</a:t>
            </a:r>
          </a:p>
        </p:txBody>
      </p:sp>
    </p:spTree>
    <p:extLst>
      <p:ext uri="{BB962C8B-B14F-4D97-AF65-F5344CB8AC3E}">
        <p14:creationId xmlns:p14="http://schemas.microsoft.com/office/powerpoint/2010/main" val="3333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E8583-1909-D4A4-B36B-D22D49EE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29084C-B62D-B438-F125-1C3EC67A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Fano plane (order 2)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5FF86-B71D-52AE-12D4-CEE91127C7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24085" y="2277374"/>
            <a:ext cx="2602667" cy="2531047"/>
          </a:xfrm>
          <a:prstGeom prst="rect">
            <a:avLst/>
          </a:prstGeom>
        </p:spPr>
      </p:pic>
      <p:pic>
        <p:nvPicPr>
          <p:cNvPr id="12" name="Content Placeholder 11" descr="A triangle with circles and dots&#10;&#10;AI-generated content may be incorrect.">
            <a:extLst>
              <a:ext uri="{FF2B5EF4-FFF2-40B4-BE49-F238E27FC236}">
                <a16:creationId xmlns:a16="http://schemas.microsoft.com/office/drawing/2014/main" id="{2E31EE7D-87A7-9C29-60FE-44F4D830D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1359" y="2035834"/>
            <a:ext cx="2891624" cy="3071004"/>
          </a:xfrm>
        </p:spPr>
      </p:pic>
    </p:spTree>
    <p:extLst>
      <p:ext uri="{BB962C8B-B14F-4D97-AF65-F5344CB8AC3E}">
        <p14:creationId xmlns:p14="http://schemas.microsoft.com/office/powerpoint/2010/main" val="337128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C1DC53-20A7-496D-69D0-DF83A98B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739AB-D2BA-BB11-69A8-6AF28B31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1D338-AE9E-02D7-1796-A6A75C8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Finite Projective Planes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4FBEAB-EF1C-EB48-9561-BB96A80972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9000" y="1354345"/>
            <a:ext cx="7845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32CC5C-DA77-2B01-CCEE-9788C18EA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</a:t>
            </a:r>
          </a:p>
          <a:p>
            <a:r>
              <a:rPr lang="en-US" dirty="0"/>
              <a:t>Field</a:t>
            </a:r>
          </a:p>
          <a:p>
            <a:r>
              <a:rPr lang="en-US" dirty="0"/>
              <a:t>Finite projective planes</a:t>
            </a:r>
          </a:p>
          <a:p>
            <a:r>
              <a:rPr lang="en-US" dirty="0"/>
              <a:t>Singer’s construction of perfect difference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386EA1-0483-BBD8-2088-13C3242C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16B0F5-1962-65ED-9B99-2C61429A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Perfect difference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3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201B8-79DE-A3DD-650B-E7289E13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DEA4E-CCBA-7C9B-DE2C-E82C6554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660C7B-16F5-2C6E-94BF-19260426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finite</a:t>
            </a:r>
            <a:r>
              <a:rPr lang="zh-TW" altLang="en-US" dirty="0"/>
              <a:t> </a:t>
            </a:r>
            <a:r>
              <a:rPr lang="en-US" altLang="zh-TW" dirty="0"/>
              <a:t>projective</a:t>
            </a:r>
            <a:r>
              <a:rPr lang="zh-TW" altLang="en-US" dirty="0"/>
              <a:t> </a:t>
            </a:r>
            <a:r>
              <a:rPr lang="en-US" altLang="zh-TW" dirty="0"/>
              <a:t>plane</a:t>
            </a:r>
            <a:r>
              <a:rPr lang="zh-TW" altLang="en-US" dirty="0"/>
              <a:t> </a:t>
            </a:r>
            <a:r>
              <a:rPr lang="en-US" altLang="zh-TW" dirty="0"/>
              <a:t>from a Galois field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30284-4F18-0134-A095-25679459FA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5223" y="1711864"/>
            <a:ext cx="7963985" cy="40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7BB81-7DBA-0609-AAB6-1C082D34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84196-75DB-F727-0FBC-EBB17D5F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50DE1F-62E9-40A2-5705-7443E1C9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and Properties of </a:t>
            </a:r>
            <a:r>
              <a:rPr lang="en-US" i="1" dirty="0"/>
              <a:t>PG(2,q)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C69D83-FD46-E0EB-D6A8-C1847FD67A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6212" y="1311217"/>
            <a:ext cx="8160590" cy="47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8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D6FB56-AAF0-B642-6D4A-42393588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BE3030-7304-5DBB-9771-88B838FF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E1547C-45A6-4046-9F68-8BC42818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883CE-12EE-A85C-5BDE-67CBB308E5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727881"/>
            <a:ext cx="8489880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A358B-B77D-9AFC-229D-59614CA3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7D011-BEC1-A319-92CE-4BDE068C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AB135A-7878-F75A-DB2F-C0CD098F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Singer’s c</a:t>
            </a:r>
            <a:r>
              <a:rPr lang="en-US" sz="3200" dirty="0"/>
              <a:t>onstruction of a perfect difference set from the finite projective plane </a:t>
            </a:r>
            <a:r>
              <a:rPr lang="en-US" sz="3200" i="1" dirty="0"/>
              <a:t>PG(2,q)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19CFB-B150-67CC-261A-2A0BB4E1E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318" y="1629707"/>
            <a:ext cx="8015828" cy="27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表格 66">
            <a:extLst>
              <a:ext uri="{FF2B5EF4-FFF2-40B4-BE49-F238E27FC236}">
                <a16:creationId xmlns:a16="http://schemas.microsoft.com/office/drawing/2014/main" id="{57437040-652B-4E1C-AA09-84B9783C73EB}"/>
              </a:ext>
            </a:extLst>
          </p:cNvPr>
          <p:cNvGraphicFramePr>
            <a:graphicFrameLocks noGrp="1"/>
          </p:cNvGraphicFramePr>
          <p:nvPr/>
        </p:nvGraphicFramePr>
        <p:xfrm>
          <a:off x="391892" y="4305303"/>
          <a:ext cx="8500590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706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4205975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aphicFrame>
        <p:nvGraphicFramePr>
          <p:cNvPr id="62" name="表格 61">
            <a:extLst>
              <a:ext uri="{FF2B5EF4-FFF2-40B4-BE49-F238E27FC236}">
                <a16:creationId xmlns:a16="http://schemas.microsoft.com/office/drawing/2014/main" id="{A0027CD7-53E7-44B2-834E-B1C9BA80FDE9}"/>
              </a:ext>
            </a:extLst>
          </p:cNvPr>
          <p:cNvGraphicFramePr>
            <a:graphicFrameLocks noGrp="1"/>
          </p:cNvGraphicFramePr>
          <p:nvPr/>
        </p:nvGraphicFramePr>
        <p:xfrm>
          <a:off x="391892" y="3541866"/>
          <a:ext cx="8500590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706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4205975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F4CE4889-6295-49BA-BED9-06081BCBBAB5}"/>
              </a:ext>
            </a:extLst>
          </p:cNvPr>
          <p:cNvGraphicFramePr>
            <a:graphicFrameLocks noGrp="1"/>
          </p:cNvGraphicFramePr>
          <p:nvPr/>
        </p:nvGraphicFramePr>
        <p:xfrm>
          <a:off x="391892" y="2800012"/>
          <a:ext cx="8500590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706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4205975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89C5B313-9F8C-4FA3-9301-9DCDEC6DD64C}"/>
              </a:ext>
            </a:extLst>
          </p:cNvPr>
          <p:cNvGraphicFramePr>
            <a:graphicFrameLocks noGrp="1"/>
          </p:cNvGraphicFramePr>
          <p:nvPr/>
        </p:nvGraphicFramePr>
        <p:xfrm>
          <a:off x="391892" y="2086587"/>
          <a:ext cx="8500590" cy="278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706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4205975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3075" y="1756691"/>
          <a:ext cx="8500590" cy="312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706">
                  <a:extLst>
                    <a:ext uri="{9D8B030D-6E8A-4147-A177-3AD203B41FA5}">
                      <a16:colId xmlns:a16="http://schemas.microsoft.com/office/drawing/2014/main" val="1566993482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64477805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391808395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3232122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9510055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076437198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4709707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64956146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53110046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2192218909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26794367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802251400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456676773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170873991"/>
                    </a:ext>
                  </a:extLst>
                </a:gridCol>
                <a:gridCol w="566706">
                  <a:extLst>
                    <a:ext uri="{9D8B030D-6E8A-4147-A177-3AD203B41FA5}">
                      <a16:colId xmlns:a16="http://schemas.microsoft.com/office/drawing/2014/main" val="381628522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82148"/>
                  </a:ext>
                </a:extLst>
              </a:tr>
            </a:tbl>
          </a:graphicData>
        </a:graphic>
      </p:graphicFrame>
      <p:grpSp>
        <p:nvGrpSpPr>
          <p:cNvPr id="28" name="群組 27"/>
          <p:cNvGrpSpPr/>
          <p:nvPr/>
        </p:nvGrpSpPr>
        <p:grpSpPr>
          <a:xfrm>
            <a:off x="960412" y="2075002"/>
            <a:ext cx="2253344" cy="289981"/>
            <a:chOff x="1267096" y="1635562"/>
            <a:chExt cx="3004459" cy="386641"/>
          </a:xfrm>
        </p:grpSpPr>
        <p:sp>
          <p:nvSpPr>
            <p:cNvPr id="8" name="矩形 7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" name="直線接點 18"/>
            <p:cNvCxnSpPr>
              <a:endCxn id="8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960412" y="2075002"/>
            <a:ext cx="2253344" cy="289981"/>
            <a:chOff x="1267096" y="1635562"/>
            <a:chExt cx="3004459" cy="386641"/>
          </a:xfrm>
        </p:grpSpPr>
        <p:sp>
          <p:nvSpPr>
            <p:cNvPr id="30" name="矩形 29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32" name="直線接點 31"/>
            <p:cNvCxnSpPr>
              <a:endCxn id="30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上-下雙向箭號 32"/>
          <p:cNvSpPr/>
          <p:nvPr/>
        </p:nvSpPr>
        <p:spPr>
          <a:xfrm>
            <a:off x="1734095" y="2398093"/>
            <a:ext cx="166552" cy="364189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960412" y="2075002"/>
            <a:ext cx="2253344" cy="289981"/>
            <a:chOff x="1267096" y="1635562"/>
            <a:chExt cx="3004459" cy="386641"/>
          </a:xfrm>
        </p:grpSpPr>
        <p:sp>
          <p:nvSpPr>
            <p:cNvPr id="36" name="矩形 35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38" name="直線接點 37"/>
            <p:cNvCxnSpPr>
              <a:endCxn id="36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上-下雙向箭號 39"/>
          <p:cNvSpPr/>
          <p:nvPr/>
        </p:nvSpPr>
        <p:spPr>
          <a:xfrm>
            <a:off x="2836277" y="2466703"/>
            <a:ext cx="189312" cy="95221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上-下雙向箭號 45"/>
          <p:cNvSpPr/>
          <p:nvPr/>
        </p:nvSpPr>
        <p:spPr>
          <a:xfrm>
            <a:off x="2836277" y="2489765"/>
            <a:ext cx="189312" cy="169563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960412" y="2075002"/>
            <a:ext cx="2253344" cy="289981"/>
            <a:chOff x="1267096" y="1635562"/>
            <a:chExt cx="3004459" cy="386641"/>
          </a:xfrm>
        </p:grpSpPr>
        <p:sp>
          <p:nvSpPr>
            <p:cNvPr id="43" name="矩形 42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45" name="直線接點 44"/>
            <p:cNvCxnSpPr>
              <a:endCxn id="43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直線接點 47"/>
          <p:cNvCxnSpPr>
            <a:cxnSpLocks/>
          </p:cNvCxnSpPr>
          <p:nvPr/>
        </p:nvCxnSpPr>
        <p:spPr>
          <a:xfrm>
            <a:off x="4350220" y="1484784"/>
            <a:ext cx="0" cy="34469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群組 49"/>
          <p:cNvGrpSpPr/>
          <p:nvPr/>
        </p:nvGrpSpPr>
        <p:grpSpPr>
          <a:xfrm>
            <a:off x="4930127" y="2078237"/>
            <a:ext cx="2253344" cy="289981"/>
            <a:chOff x="1267096" y="1635562"/>
            <a:chExt cx="3004459" cy="386641"/>
          </a:xfrm>
        </p:grpSpPr>
        <p:sp>
          <p:nvSpPr>
            <p:cNvPr id="51" name="矩形 50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3" name="直線接點 52"/>
            <p:cNvCxnSpPr>
              <a:endCxn id="51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上-下雙向箭號 70"/>
          <p:cNvSpPr/>
          <p:nvPr/>
        </p:nvSpPr>
        <p:spPr>
          <a:xfrm>
            <a:off x="5661030" y="2402209"/>
            <a:ext cx="166552" cy="364189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6" name="上-下雙向箭號 75"/>
          <p:cNvSpPr/>
          <p:nvPr/>
        </p:nvSpPr>
        <p:spPr>
          <a:xfrm>
            <a:off x="6768158" y="2501254"/>
            <a:ext cx="208207" cy="94719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930127" y="2078237"/>
            <a:ext cx="2253344" cy="289981"/>
            <a:chOff x="1267096" y="1635562"/>
            <a:chExt cx="3004459" cy="386641"/>
          </a:xfrm>
        </p:grpSpPr>
        <p:sp>
          <p:nvSpPr>
            <p:cNvPr id="55" name="矩形 54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7" name="直線接點 56"/>
            <p:cNvCxnSpPr>
              <a:endCxn id="55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群組 57"/>
          <p:cNvGrpSpPr/>
          <p:nvPr/>
        </p:nvGrpSpPr>
        <p:grpSpPr>
          <a:xfrm>
            <a:off x="4930127" y="2078237"/>
            <a:ext cx="2253344" cy="289981"/>
            <a:chOff x="1267096" y="1635562"/>
            <a:chExt cx="3004459" cy="386641"/>
          </a:xfrm>
        </p:grpSpPr>
        <p:sp>
          <p:nvSpPr>
            <p:cNvPr id="63" name="矩形 62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513920" y="1651363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65" name="直線接點 64"/>
            <p:cNvCxnSpPr>
              <a:endCxn id="63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群組 65"/>
          <p:cNvGrpSpPr/>
          <p:nvPr/>
        </p:nvGrpSpPr>
        <p:grpSpPr>
          <a:xfrm>
            <a:off x="4930127" y="2078237"/>
            <a:ext cx="2253344" cy="289982"/>
            <a:chOff x="1267096" y="1635562"/>
            <a:chExt cx="3004459" cy="386642"/>
          </a:xfrm>
        </p:grpSpPr>
        <p:sp>
          <p:nvSpPr>
            <p:cNvPr id="82" name="矩形 81"/>
            <p:cNvSpPr/>
            <p:nvPr/>
          </p:nvSpPr>
          <p:spPr>
            <a:xfrm>
              <a:off x="1267096" y="1636931"/>
              <a:ext cx="1515291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513920" y="1651364"/>
              <a:ext cx="757635" cy="370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4" name="直線接點 83"/>
            <p:cNvCxnSpPr>
              <a:endCxn id="82" idx="2"/>
            </p:cNvCxnSpPr>
            <p:nvPr/>
          </p:nvCxnSpPr>
          <p:spPr>
            <a:xfrm flipH="1">
              <a:off x="2024742" y="1635562"/>
              <a:ext cx="1" cy="3722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上-下雙向箭號 76"/>
          <p:cNvSpPr/>
          <p:nvPr/>
        </p:nvSpPr>
        <p:spPr>
          <a:xfrm>
            <a:off x="6768158" y="2407513"/>
            <a:ext cx="208207" cy="169563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S={1,2,4} is a (3,7)-perfect difference set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9748" y="308552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d=1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29748" y="38513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d=2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29748" y="45227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d=3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216 0.1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6111 0.103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2501 0.214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07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2326 0.213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8629 0.3233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161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42 0.3229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0" grpId="1" animBg="1"/>
      <p:bldP spid="46" grpId="0" animBg="1"/>
      <p:bldP spid="71" grpId="0" animBg="1"/>
      <p:bldP spid="76" grpId="0" animBg="1"/>
      <p:bldP spid="76" grpId="1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30366-2350-A25F-D422-8DBD5E08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96A38-DA4B-44A8-9E82-A3AD7A6B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FF5240-218E-E4C3-6132-50532D77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/>
          </a:bodyPr>
          <a:lstStyle/>
          <a:p>
            <a:r>
              <a:rPr lang="en-US" sz="2800" dirty="0"/>
              <a:t>Primitive Polynomial and </a:t>
            </a:r>
            <a:r>
              <a:rPr lang="en-US" sz="2800" i="1" dirty="0"/>
              <a:t>PG(2,q)</a:t>
            </a:r>
          </a:p>
        </p:txBody>
      </p:sp>
      <p:pic>
        <p:nvPicPr>
          <p:cNvPr id="11" name="圖片 10" descr="\documentclass{article}&#10;\usepackage{amsmath}&#10;\pagestyle{empty}&#10;\begin{document}&#10;&#10;\begin{itemize}&#10;    \item Let \( p(x) = x^3 - a_3 x^2 - b_3 x - c_3 \) be a primitive polynomial over \( GF(q) \).&#10;    \item Then \( x \) is a primitive element in \( GF(q^3) \):&#10;    \[&#10;    x^j \bmod p(x) = \alpha_j x^2 + \beta_j x + \gamma_j,&#10;    \]&#10;    for \( j = 0, 1, \ldots, q^3-2 \).&#10;    \item $x^{q^3-1}=x^0=1$.&#10;    \item Let \( n = q^2 + q + 1 \). &#10;   \item To construct the $PG(2,q)$, we map all the points $(k*x_1, k*x_2, k*x_3)$ \\&#10;to the same point for any $k \ne 0$.&#10;&#10;\item Then the $n$ points in $PG(2,q)$ can be expressed as&#10;$(x^j \mod p(x))$ for $j=0,1, \ldots, n-1$. &#10;  \end{itemize}&#10;&#10;&#10;\end{document}" title="IguanaTex Picture Display">
            <a:extLst>
              <a:ext uri="{FF2B5EF4-FFF2-40B4-BE49-F238E27FC236}">
                <a16:creationId xmlns:a16="http://schemas.microsoft.com/office/drawing/2014/main" id="{03EE2F6B-C830-19FC-51D5-10BC5FAFEB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810" y="1097944"/>
            <a:ext cx="8327619" cy="4618013"/>
          </a:xfrm>
          <a:prstGeom prst="rect">
            <a:avLst/>
          </a:prstGeom>
        </p:spPr>
      </p:pic>
      <p:pic>
        <p:nvPicPr>
          <p:cNvPr id="13" name="圖片 12" descr="\documentclass{article}&#10;\usepackage{amsmath}&#10;\pagestyle{empty}&#10;\begin{document}&#10;&#10;\begin{itemize}&#10;   \item  $(x^{jn})^{q-1}=(x^{n(q-1)})^j=1^j=1$ $\Rightarrow$ $x^{jn}$ is in $GF(q)$ for $j=0,1, \ldots, q-2$.&#10;  \item $(x^{jn} \mod p(x))=k$, for some nonzero element $k \in GF(q)$.&#10;   \item Thus, $x^{u}$ and $x^{v}$ are projected to the same point when $(u \mod n)=(v \mod n)$.&#10;   \end{itemize}&#10;&#10;&#10;\end{document}" title="IguanaTex Picture Display">
            <a:extLst>
              <a:ext uri="{FF2B5EF4-FFF2-40B4-BE49-F238E27FC236}">
                <a16:creationId xmlns:a16="http://schemas.microsoft.com/office/drawing/2014/main" id="{5837E29F-4297-ED5D-633B-525A18FC0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30304" y="2670413"/>
            <a:ext cx="4963236" cy="14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93C3F7-5E05-1755-6AB1-3EC5803D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FF78E-CF49-6269-27F5-F6D77174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C1C7E-0BAF-253F-A6E7-0924C240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圖片 14" descr="\documentclass{article}&#10;\usepackage{amsmath}&#10;\pagestyle{empty}&#10;\begin{document}&#10;&#10; \begin{itemize}&#10; &#10;\item Call these $n$ points, $A_0, A_1, \ldots, A_{n-1}$.&#10;\begin{eqnarray*}&#10;&amp;&amp;(x^{j+1} \mod p(x)) \\&#10;&amp;&amp;=(x*x^{j} \mod p(x)) \\&#10;&amp;&amp;=(x*(\alpha_j*x^2+\beta_j*x +\gamma_j)  \mod p(x))\\&#10;&amp;&amp;=((a_3*\alpha_j)+\beta_j)*x^2+((b_3*\alpha_j)+\gamma_j)*x+c_3*\alpha_j.&#10;\end{eqnarray*}&#10;Thus,&#10;\begin{equation*}&#10;\left ( \begin{array}{l}&#10;\alpha_{j+1} \\&#10;\beta_{j+1} \\&#10;\gamma_{j+1}&#10;\end{array}&#10;\right ) = \left ( \begin{array}{lll}&#10;a_3 &amp; 1 &amp; 0 \\&#10;b_3 &amp; 0 &amp; 1 \\&#10;c_3 &amp; 0 &amp; 0&#10;\end{array}&#10;\right ) \left ( \begin{array}{l}&#10;\alpha_{j} \\&#10;\beta_{j} \\&#10;\gamma_{j}&#10;\end{array}&#10;\right ).&#10;\end{equation*}&#10;\item Transition between \( A_j \) and \( A_{j+1} \) is defined via matrix:&#10;    \[&#10;    T = \begin{pmatrix}&#10;        a_3 &amp; 1 &amp; 0 \\&#10;        b_3 &amp; 0 &amp; 1 \\&#10;        c_3 &amp; 0 &amp; 0&#10;    \end{pmatrix}.&#10;    \]&#10;&#10;\end{itemize}&#10;&#10;&#10;\end{document}" title="IguanaTex Picture Display">
            <a:extLst>
              <a:ext uri="{FF2B5EF4-FFF2-40B4-BE49-F238E27FC236}">
                <a16:creationId xmlns:a16="http://schemas.microsoft.com/office/drawing/2014/main" id="{CD09DA23-6CDF-FC38-E4F1-E4F4701AB1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4" y="368489"/>
            <a:ext cx="8229599" cy="56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E0736-BD42-BE8C-A818-342BB81A5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ED0F4-CCCC-9ADD-6CFA-2F06FDEC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3A8014-E442-5DEF-8783-062C2BC5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577"/>
          </a:xfrm>
        </p:spPr>
        <p:txBody>
          <a:bodyPr>
            <a:normAutofit fontScale="90000"/>
          </a:bodyPr>
          <a:lstStyle/>
          <a:p>
            <a:r>
              <a:rPr lang="en-US" dirty="0"/>
              <a:t>Collineation and Line Transformation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3A9AB-39E0-43E8-D3D3-5A46BC3F8C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885215"/>
            <a:ext cx="8117457" cy="5041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8435B-DE79-3A4D-AD22-941340A522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44861" y="3852958"/>
            <a:ext cx="3821502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73249-B477-67E5-3F89-9858ED9CE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260B0-EB44-0477-3D6B-05B283A7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B178EC-F994-3031-AACD-ABF95BD0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via Collineation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72D7-9F55-1E87-6D56-350F9E8CEE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5" y="1285336"/>
            <a:ext cx="8412243" cy="47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9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70161-19F3-42D6-B9D0-10721163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04BE9-C1BE-08B1-080B-B6F11836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9F3C0B-EAC4-90F3-602D-1AF1415D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Difference Sets and </a:t>
            </a:r>
            <a:r>
              <a:rPr lang="en-US" i="1" dirty="0"/>
              <a:t>PG(2,q)</a:t>
            </a:r>
          </a:p>
        </p:txBody>
      </p:sp>
      <p:pic>
        <p:nvPicPr>
          <p:cNvPr id="6" name="圖片 5" descr="\documentclass{article}&#10;\usepackage{amsmath}&#10;\pagestyle{empty}&#10;\begin{document}&#10;\begin{itemize}&#10;    \item Assume \( a_0 = 0 \). Then the columns (lines) containing point \( A_0 \) are:&#10;    \[&#10;    \begin{bmatrix}&#10;        a_0-a_0 &amp; a_0-a_1 &amp; \cdots &amp; a_0-a_q \\&#10;        a_1-a_0 &amp; a_1-a_1 &amp; \cdots &amp; a_1 - a_q \\&#10;        \vdots &amp; \vdots &amp; \ddots &amp; \vdots \\&#10;        a_q-a_0 &amp; a_q - a_1 &amp; \cdots &amp; a_q-a_q&#10;    \end{bmatrix}.&#10;    \]&#10;    \item The \( q+1 \) diagonal entries are 0; off-diagonal differences must be distinct.&#10;    \item Any two distinct lines intersect at eactly one point in $PG(2,q)$. &#10;    \item Thus, \( D = \{a_0, a_1, \ldots, a_q\} \) is a perfect difference set in \( Z_n \), where \( n = q^2 + q + 1 \).&#10;    &#10;   &#10;\end{itemize}&#10;&#10;&#10;&#10;\end{document}" title="IguanaTex Picture Display">
            <a:extLst>
              <a:ext uri="{FF2B5EF4-FFF2-40B4-BE49-F238E27FC236}">
                <a16:creationId xmlns:a16="http://schemas.microsoft.com/office/drawing/2014/main" id="{6373AD0B-4F9E-FAA0-6D51-A53088E042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85" y="1333678"/>
            <a:ext cx="8243640" cy="45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9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4F00F-E850-E1F0-1130-A860DE23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C80329-9B7D-4BAE-530B-A982F118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113"/>
          </a:xfrm>
        </p:spPr>
        <p:txBody>
          <a:bodyPr>
            <a:normAutofit fontScale="90000"/>
          </a:bodyPr>
          <a:lstStyle/>
          <a:p>
            <a:r>
              <a:rPr lang="en-US" dirty="0"/>
              <a:t>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7A121-9D75-4708-B4EB-40DBFE7F42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0718" y="948906"/>
            <a:ext cx="8037009" cy="51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26695BE-F9C4-EB7F-97E0-F4CB5ADF4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DE97963-063C-148D-7B60-49FE057D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3F2DCE1-2723-4B70-8E12-42F9FC89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11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Singer’s construction</a:t>
            </a:r>
            <a:endParaRPr lang="zh-TW" altLang="en-US" dirty="0"/>
          </a:p>
        </p:txBody>
      </p:sp>
      <p:pic>
        <p:nvPicPr>
          <p:cNvPr id="18" name="圖片 17" descr="\documentclass{article}&#10;\usepackage{amsmath}&#10;\pagestyle{empty}&#10;\begin{document}&#10;\begin{itemize}&#10;    \item Find a primitive polynomial \( p(x) = x^3 - a_3 x^2 - b_3 x - c_3 \)  over \( GF(q) \).&#10;    \item Then \( x \) is a primitive element in \( GF(q^3) \):&#10;    \[&#10;    x^j \bmod p(x) = \alpha_j x^2 + \beta_j x + \gamma_j,&#10;    \quad j = 0, 1, \ldots, q^3-2 .\]&#10;   &#10;    \item Let \( n = q^2 + q + 1 \). &#10;  \item Construct the $PG(2,q)$ with the $n$ points &#10;$(x^j \mod p(x))$ for $j=0,1, \ldots, n-1$. &#10;\item Pick the line $(u_1,u_2, u_3)=(1,0,0)$ that contains point 0, i.e., $$x^0=(\alpha_0,\beta_0,\gamma_0)=(0,0,\gamma_0).$$&#10;\item Represent the $q+1$ points in the line as $\{x^{a_0},x^{a_1}, \ldots, x^{a_q}\}$ with $a_0=0$.&#10;\item Then \( D = \{a_0, a_1, \ldots, a_q\} \) is a perfect difference set in \( Z_n \).&#10;  \end{itemize}&#10;&#10;&#10;&#10;&#10;\end{document}" title="IguanaTex Picture Display">
            <a:extLst>
              <a:ext uri="{FF2B5EF4-FFF2-40B4-BE49-F238E27FC236}">
                <a16:creationId xmlns:a16="http://schemas.microsoft.com/office/drawing/2014/main" id="{2E536E77-23E9-8207-F43E-11CF0ED4F4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7126" y="1010478"/>
            <a:ext cx="8129753" cy="50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832A7-90CC-7BCF-6284-A21D5C88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C17C1-5800-19BA-7AED-98A8003A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79948-6785-12C1-E762-0027C1C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Primitive Polynomial over  </a:t>
            </a:r>
            <a:r>
              <a:rPr lang="en-US" i="1" dirty="0"/>
              <a:t>GF(2)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027E6-BFAB-751B-7687-F610C7579C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7465" y="1481327"/>
            <a:ext cx="76046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7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triangle with circles and dots&#10;&#10;AI-generated content may be incorrect.">
            <a:extLst>
              <a:ext uri="{FF2B5EF4-FFF2-40B4-BE49-F238E27FC236}">
                <a16:creationId xmlns:a16="http://schemas.microsoft.com/office/drawing/2014/main" id="{5646F88E-8980-7578-F8F1-6F8F21691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0405" y="3604333"/>
            <a:ext cx="1944673" cy="19797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7B20C-B7E9-9808-7B68-B7E61368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6B04D-EE86-C4DB-2069-29AA37DA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19381" cy="557153"/>
          </a:xfrm>
        </p:spPr>
        <p:txBody>
          <a:bodyPr>
            <a:normAutofit/>
          </a:bodyPr>
          <a:lstStyle/>
          <a:p>
            <a:r>
              <a:rPr lang="en-US" sz="2800" dirty="0"/>
              <a:t>Lines and the Perfect Difference Set in  Z</a:t>
            </a:r>
            <a:r>
              <a:rPr lang="en-US" sz="2800" baseline="-32000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84ECB-A9BF-0C1C-E653-6121FC7D56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" y="878951"/>
            <a:ext cx="8419381" cy="5516190"/>
          </a:xfrm>
          <a:prstGeom prst="rect">
            <a:avLst/>
          </a:prstGeom>
        </p:spPr>
      </p:pic>
      <p:pic>
        <p:nvPicPr>
          <p:cNvPr id="9" name="圖片 8" descr="\documentclass{article}&#10;\usepackage{amsmath}&#10;\pagestyle{empty}&#10;\begin{document}&#10;&#10;$x^0=(0,0,1),\,x^1=(0,1,0),\,x^3=(0,1,1)$&#10;&#10;\end{document}" title="IguanaTex Picture Display">
            <a:extLst>
              <a:ext uri="{FF2B5EF4-FFF2-40B4-BE49-F238E27FC236}">
                <a16:creationId xmlns:a16="http://schemas.microsoft.com/office/drawing/2014/main" id="{EED5F9A4-3650-A344-A077-BABBB7F883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70439" y="1302603"/>
            <a:ext cx="4467810" cy="272762"/>
          </a:xfrm>
          <a:prstGeom prst="rect">
            <a:avLst/>
          </a:prstGeom>
        </p:spPr>
      </p:pic>
      <p:pic>
        <p:nvPicPr>
          <p:cNvPr id="11" name="圖片 10" descr="\documentclass{article}&#10;\usepackage{amsmath}&#10;\pagestyle{empty}&#10;\begin{document}&#10;$$&#10;\begin{bmatrix}&#10;        0 &amp; 6 &amp; 4 \\&#10;        1 &amp; 0 &amp; 5 \\&#10;        3 &amp; 2 &amp; 0&#10;    \end{bmatrix}&#10;$$&#10;&#10;\end{document}" title="IguanaTex Picture Display">
            <a:extLst>
              <a:ext uri="{FF2B5EF4-FFF2-40B4-BE49-F238E27FC236}">
                <a16:creationId xmlns:a16="http://schemas.microsoft.com/office/drawing/2014/main" id="{D568E045-5CAC-3AFA-6466-8DD24B2C22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56406" y="4987499"/>
            <a:ext cx="1059048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6C2D3AA-5043-FEBA-24A8-761DD2DD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A5C811D-7729-C157-EC75-FB24FCA9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1E8A961-8A07-D45A-2248-E268ED78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481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 Construction of Relaxed Difference Sets (RDS)</a:t>
            </a:r>
            <a:endParaRPr lang="zh-TW" altLang="en-US" sz="2800" dirty="0"/>
          </a:p>
        </p:txBody>
      </p:sp>
      <p:pic>
        <p:nvPicPr>
          <p:cNvPr id="8" name="圖片 7" descr="\documentclass{article}&#10;\usepackage{amsmath}&#10;\pagestyle{empty}&#10;\begin{document}&#10;&#10;\begin{itemize}&#10;    \item A relaxed difference set (RDS) in \( {Z}_p \) can be constructed as:&#10;    \[&#10;    D = \{0,1,\ldots,\Delta-1\} \cup \{2\Delta -1, 3\Delta -1, \ldots, \left\lfloor \frac{p}{\Delta} \right\rfloor \Delta -1 \}&#10;    \]&#10;    \item Observation: evenly spaced elements only need to be placed in the first half of the interval \( [0, p-1] \).&#10;    &#10;    \item Improved RDS construction:&#10;    \[&#10;    D = \{0,1,\ldots,\Delta-1\} \cup \left\{ 2\Delta -1, 3\Delta -1, \ldots, \left( \left\lfloor \frac{p}{2\Delta} \right\rfloor + 1 \right)\Delta -1 \right\}&#10;    \]&#10;    &#10;    \item Approximate number of ``dots'' (elements in \( D \)):&#10;    \[&#10;    \Delta + \frac{p}{2\Delta}&#10;    \]&#10;    &#10;    \item Optimal \( \Delta \) occurs at \( \Delta \approx \sqrt{p/2} \) which minimizes the total number:&#10;    \[&#10;    |D| \approx \sqrt{2p} \approx 1.414 \sqrt{p}&#10;    \]&#10;   &#10;\end{itemize}&#10;&#10;&#10;\end{document}" title="IguanaTex Picture Display">
            <a:extLst>
              <a:ext uri="{FF2B5EF4-FFF2-40B4-BE49-F238E27FC236}">
                <a16:creationId xmlns:a16="http://schemas.microsoft.com/office/drawing/2014/main" id="{A25CFA3C-CABA-70C2-4883-0FA9E9FF23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6561" y="850709"/>
            <a:ext cx="8534400" cy="52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9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表格 71">
            <a:extLst>
              <a:ext uri="{FF2B5EF4-FFF2-40B4-BE49-F238E27FC236}">
                <a16:creationId xmlns:a16="http://schemas.microsoft.com/office/drawing/2014/main" id="{3AE630B7-0997-4323-837B-5B75BDD931F2}"/>
              </a:ext>
            </a:extLst>
          </p:cNvPr>
          <p:cNvGraphicFramePr>
            <a:graphicFrameLocks noGrp="1"/>
          </p:cNvGraphicFramePr>
          <p:nvPr/>
        </p:nvGraphicFramePr>
        <p:xfrm>
          <a:off x="352194" y="3631621"/>
          <a:ext cx="8429523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6501">
                  <a:extLst>
                    <a:ext uri="{9D8B030D-6E8A-4147-A177-3AD203B41FA5}">
                      <a16:colId xmlns:a16="http://schemas.microsoft.com/office/drawing/2014/main" val="3900194049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59536500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51686544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49942588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49775619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35112414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06423385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10021742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748828209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80344540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12529616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19455150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19170800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66987052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19636528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23615719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60812054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67402418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77652962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12748981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06811247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09593294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572138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6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502708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DA86DD4-50FB-430B-85D6-E5B100B3C447}"/>
                  </a:ext>
                </a:extLst>
              </p:cNvPr>
              <p:cNvSpPr/>
              <p:nvPr/>
            </p:nvSpPr>
            <p:spPr>
              <a:xfrm>
                <a:off x="287524" y="472240"/>
                <a:ext cx="7056784" cy="543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Construction of an RDS with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p</a:t>
                </a:r>
                <a:r>
                  <a:rPr kumimoji="0" lang="en-US" altLang="zh-TW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23, |D| 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0" lang="en-US" altLang="zh-TW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altLang="zh-TW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zh-TW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kumimoji="1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5</a:t>
                </a:r>
                <a:endPara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DA86DD4-50FB-430B-85D6-E5B100B3C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472240"/>
                <a:ext cx="7056784" cy="543995"/>
              </a:xfrm>
              <a:prstGeom prst="rect">
                <a:avLst/>
              </a:prstGeom>
              <a:blipFill>
                <a:blip r:embed="rId3"/>
                <a:stretch>
                  <a:fillRect l="-1554" t="-5556" r="-86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0BA2316F-08AB-4778-A02B-428BF54C1197}"/>
              </a:ext>
            </a:extLst>
          </p:cNvPr>
          <p:cNvGraphicFramePr>
            <a:graphicFrameLocks noGrp="1"/>
          </p:cNvGraphicFramePr>
          <p:nvPr/>
        </p:nvGraphicFramePr>
        <p:xfrm>
          <a:off x="352195" y="1556792"/>
          <a:ext cx="8429523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6501">
                  <a:extLst>
                    <a:ext uri="{9D8B030D-6E8A-4147-A177-3AD203B41FA5}">
                      <a16:colId xmlns:a16="http://schemas.microsoft.com/office/drawing/2014/main" val="250988134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48799936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30890867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61865566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05228143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05955762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10293256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264547854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97839005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540985200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91095462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89287771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68579530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57251764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66744646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8939098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515391144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31337717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720755849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45186580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16074084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80345989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29587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6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8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10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11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12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13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14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15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16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17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18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19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20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21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22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23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79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62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8342978"/>
                  </a:ext>
                </a:extLst>
              </a:tr>
            </a:tbl>
          </a:graphicData>
        </a:graphic>
      </p:graphicFrame>
      <p:grpSp>
        <p:nvGrpSpPr>
          <p:cNvPr id="25" name="群組 24">
            <a:extLst>
              <a:ext uri="{FF2B5EF4-FFF2-40B4-BE49-F238E27FC236}">
                <a16:creationId xmlns:a16="http://schemas.microsoft.com/office/drawing/2014/main" id="{90EBE6B7-99A3-467D-9FC7-832087A3418F}"/>
              </a:ext>
            </a:extLst>
          </p:cNvPr>
          <p:cNvGrpSpPr/>
          <p:nvPr/>
        </p:nvGrpSpPr>
        <p:grpSpPr>
          <a:xfrm>
            <a:off x="467544" y="2060848"/>
            <a:ext cx="1608332" cy="144016"/>
            <a:chOff x="467544" y="2060848"/>
            <a:chExt cx="1608332" cy="144016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336FE17C-8329-47EA-9B83-5E1005D044C3}"/>
                </a:ext>
              </a:extLst>
            </p:cNvPr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D262F00A-F3D2-434F-BBA3-FDD3BC9193AF}"/>
                </a:ext>
              </a:extLst>
            </p:cNvPr>
            <p:cNvSpPr/>
            <p:nvPr/>
          </p:nvSpPr>
          <p:spPr>
            <a:xfrm>
              <a:off x="82758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038138BC-1BDE-48B6-A102-422F5AD63F7C}"/>
                </a:ext>
              </a:extLst>
            </p:cNvPr>
            <p:cNvSpPr/>
            <p:nvPr/>
          </p:nvSpPr>
          <p:spPr>
            <a:xfrm>
              <a:off x="1195676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5420B26C-880D-4350-809A-6D361E7B2B21}"/>
                </a:ext>
              </a:extLst>
            </p:cNvPr>
            <p:cNvSpPr/>
            <p:nvPr/>
          </p:nvSpPr>
          <p:spPr>
            <a:xfrm>
              <a:off x="1563768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9377859F-D08F-4E2C-ACFD-805B934E0F16}"/>
                </a:ext>
              </a:extLst>
            </p:cNvPr>
            <p:cNvSpPr/>
            <p:nvPr/>
          </p:nvSpPr>
          <p:spPr>
            <a:xfrm>
              <a:off x="1931860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48743398-4BB6-4DB1-BEED-AE1AE28F6F59}"/>
                </a:ext>
              </a:extLst>
            </p:cNvPr>
            <p:cNvCxnSpPr>
              <a:stCxn id="15" idx="6"/>
              <a:endCxn id="16" idx="2"/>
            </p:cNvCxnSpPr>
            <p:nvPr/>
          </p:nvCxnSpPr>
          <p:spPr>
            <a:xfrm>
              <a:off x="611560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F16ED35E-6803-45C0-9F9A-798FC33ED78B}"/>
                </a:ext>
              </a:extLst>
            </p:cNvPr>
            <p:cNvCxnSpPr/>
            <p:nvPr/>
          </p:nvCxnSpPr>
          <p:spPr>
            <a:xfrm>
              <a:off x="979652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77D598F-09A2-4E4C-98CF-0981CDDB69F2}"/>
                </a:ext>
              </a:extLst>
            </p:cNvPr>
            <p:cNvCxnSpPr/>
            <p:nvPr/>
          </p:nvCxnSpPr>
          <p:spPr>
            <a:xfrm>
              <a:off x="1347744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A40C86B2-CE3B-4804-92DE-5F756F73E6B8}"/>
                </a:ext>
              </a:extLst>
            </p:cNvPr>
            <p:cNvCxnSpPr/>
            <p:nvPr/>
          </p:nvCxnSpPr>
          <p:spPr>
            <a:xfrm>
              <a:off x="1707784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D6155E7F-2F55-499D-989E-D2444509B9EF}"/>
              </a:ext>
            </a:extLst>
          </p:cNvPr>
          <p:cNvSpPr/>
          <p:nvPr/>
        </p:nvSpPr>
        <p:spPr>
          <a:xfrm>
            <a:off x="3707904" y="2018636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06064733-7D79-4DA6-B5E2-FCA8188F9CCD}"/>
              </a:ext>
            </a:extLst>
          </p:cNvPr>
          <p:cNvSpPr/>
          <p:nvPr/>
        </p:nvSpPr>
        <p:spPr>
          <a:xfrm>
            <a:off x="5555956" y="2018636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F5BEA99C-E9CF-4E10-BC85-E37631207C59}"/>
              </a:ext>
            </a:extLst>
          </p:cNvPr>
          <p:cNvSpPr/>
          <p:nvPr/>
        </p:nvSpPr>
        <p:spPr>
          <a:xfrm>
            <a:off x="7380312" y="2018636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8E8C6200-B1BC-4719-A662-F7C19EF1D8F7}"/>
              </a:ext>
            </a:extLst>
          </p:cNvPr>
          <p:cNvGrpSpPr/>
          <p:nvPr/>
        </p:nvGrpSpPr>
        <p:grpSpPr>
          <a:xfrm>
            <a:off x="468448" y="2018636"/>
            <a:ext cx="7128792" cy="186228"/>
            <a:chOff x="619944" y="2171036"/>
            <a:chExt cx="7128792" cy="18622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4AB996C1-6AEA-4500-933D-B2CA8DEE7F3D}"/>
                </a:ext>
              </a:extLst>
            </p:cNvPr>
            <p:cNvGrpSpPr/>
            <p:nvPr/>
          </p:nvGrpSpPr>
          <p:grpSpPr>
            <a:xfrm>
              <a:off x="619944" y="2213248"/>
              <a:ext cx="1608332" cy="144016"/>
              <a:chOff x="467544" y="2060848"/>
              <a:chExt cx="1608332" cy="144016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AAA6EA69-5169-44BA-8B80-6E2D8A2CC779}"/>
                  </a:ext>
                </a:extLst>
              </p:cNvPr>
              <p:cNvSpPr/>
              <p:nvPr/>
            </p:nvSpPr>
            <p:spPr>
              <a:xfrm>
                <a:off x="46754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2C312E44-FD24-4215-9EE8-4FD853D0358F}"/>
                  </a:ext>
                </a:extLst>
              </p:cNvPr>
              <p:cNvSpPr/>
              <p:nvPr/>
            </p:nvSpPr>
            <p:spPr>
              <a:xfrm>
                <a:off x="82758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橢圓 33">
                <a:extLst>
                  <a:ext uri="{FF2B5EF4-FFF2-40B4-BE49-F238E27FC236}">
                    <a16:creationId xmlns:a16="http://schemas.microsoft.com/office/drawing/2014/main" id="{8535187D-C179-44EB-A300-335781A00ADA}"/>
                  </a:ext>
                </a:extLst>
              </p:cNvPr>
              <p:cNvSpPr/>
              <p:nvPr/>
            </p:nvSpPr>
            <p:spPr>
              <a:xfrm>
                <a:off x="11956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" name="橢圓 34">
                <a:extLst>
                  <a:ext uri="{FF2B5EF4-FFF2-40B4-BE49-F238E27FC236}">
                    <a16:creationId xmlns:a16="http://schemas.microsoft.com/office/drawing/2014/main" id="{7794BD82-C781-4424-A714-BC3E24923FD8}"/>
                  </a:ext>
                </a:extLst>
              </p:cNvPr>
              <p:cNvSpPr/>
              <p:nvPr/>
            </p:nvSpPr>
            <p:spPr>
              <a:xfrm>
                <a:off x="156376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橢圓 35">
                <a:extLst>
                  <a:ext uri="{FF2B5EF4-FFF2-40B4-BE49-F238E27FC236}">
                    <a16:creationId xmlns:a16="http://schemas.microsoft.com/office/drawing/2014/main" id="{ACB086F5-F13C-4BE6-B760-338624B0645E}"/>
                  </a:ext>
                </a:extLst>
              </p:cNvPr>
              <p:cNvSpPr/>
              <p:nvPr/>
            </p:nvSpPr>
            <p:spPr>
              <a:xfrm>
                <a:off x="1931860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AF77F144-BE4D-4290-96D1-6EFE62FFFA1A}"/>
                  </a:ext>
                </a:extLst>
              </p:cNvPr>
              <p:cNvCxnSpPr>
                <a:cxnSpLocks/>
                <a:stCxn id="32" idx="6"/>
                <a:endCxn id="33" idx="2"/>
              </p:cNvCxnSpPr>
              <p:nvPr/>
            </p:nvCxnSpPr>
            <p:spPr>
              <a:xfrm>
                <a:off x="611560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2235A172-18EE-4282-8D97-1E684B08F91F}"/>
                  </a:ext>
                </a:extLst>
              </p:cNvPr>
              <p:cNvCxnSpPr/>
              <p:nvPr/>
            </p:nvCxnSpPr>
            <p:spPr>
              <a:xfrm>
                <a:off x="979652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>
                <a:extLst>
                  <a:ext uri="{FF2B5EF4-FFF2-40B4-BE49-F238E27FC236}">
                    <a16:creationId xmlns:a16="http://schemas.microsoft.com/office/drawing/2014/main" id="{A290A785-C12D-4A72-B8A2-EF5A5FE4D734}"/>
                  </a:ext>
                </a:extLst>
              </p:cNvPr>
              <p:cNvCxnSpPr/>
              <p:nvPr/>
            </p:nvCxnSpPr>
            <p:spPr>
              <a:xfrm>
                <a:off x="134774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FDE5F1EE-5D6F-48EE-94C6-4CBFFA94ABF0}"/>
                  </a:ext>
                </a:extLst>
              </p:cNvPr>
              <p:cNvCxnSpPr/>
              <p:nvPr/>
            </p:nvCxnSpPr>
            <p:spPr>
              <a:xfrm>
                <a:off x="170778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0678ADDC-7B35-45A4-AF02-DAC345AEBAA4}"/>
                </a:ext>
              </a:extLst>
            </p:cNvPr>
            <p:cNvSpPr/>
            <p:nvPr/>
          </p:nvSpPr>
          <p:spPr>
            <a:xfrm>
              <a:off x="3860304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A5E01675-9F71-4571-BABA-8D5D8E9C79EE}"/>
                </a:ext>
              </a:extLst>
            </p:cNvPr>
            <p:cNvSpPr/>
            <p:nvPr/>
          </p:nvSpPr>
          <p:spPr>
            <a:xfrm>
              <a:off x="5708356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3A8DE175-CDFD-4288-9509-812842C4BB0A}"/>
                </a:ext>
              </a:extLst>
            </p:cNvPr>
            <p:cNvSpPr/>
            <p:nvPr/>
          </p:nvSpPr>
          <p:spPr>
            <a:xfrm>
              <a:off x="7532712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E33443AC-5811-4A72-9897-4239CA33B898}"/>
              </a:ext>
            </a:extLst>
          </p:cNvPr>
          <p:cNvGrpSpPr/>
          <p:nvPr/>
        </p:nvGrpSpPr>
        <p:grpSpPr>
          <a:xfrm>
            <a:off x="483415" y="3683625"/>
            <a:ext cx="5288565" cy="190332"/>
            <a:chOff x="467544" y="3703084"/>
            <a:chExt cx="5288565" cy="190332"/>
          </a:xfrm>
        </p:grpSpPr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DCBA7CFE-8944-4323-AE95-13E2F4B8165F}"/>
                </a:ext>
              </a:extLst>
            </p:cNvPr>
            <p:cNvGrpSpPr/>
            <p:nvPr/>
          </p:nvGrpSpPr>
          <p:grpSpPr>
            <a:xfrm>
              <a:off x="467544" y="3707188"/>
              <a:ext cx="3456384" cy="186228"/>
              <a:chOff x="467544" y="3717032"/>
              <a:chExt cx="3456384" cy="186228"/>
            </a:xfrm>
          </p:grpSpPr>
          <p:grpSp>
            <p:nvGrpSpPr>
              <p:cNvPr id="59" name="群組 58">
                <a:extLst>
                  <a:ext uri="{FF2B5EF4-FFF2-40B4-BE49-F238E27FC236}">
                    <a16:creationId xmlns:a16="http://schemas.microsoft.com/office/drawing/2014/main" id="{019B8FDB-A075-4DC2-B799-56F378C3E8B1}"/>
                  </a:ext>
                </a:extLst>
              </p:cNvPr>
              <p:cNvGrpSpPr/>
              <p:nvPr/>
            </p:nvGrpSpPr>
            <p:grpSpPr>
              <a:xfrm>
                <a:off x="467544" y="3759244"/>
                <a:ext cx="1608332" cy="144016"/>
                <a:chOff x="467544" y="2060848"/>
                <a:chExt cx="1608332" cy="144016"/>
              </a:xfrm>
            </p:grpSpPr>
            <p:sp>
              <p:nvSpPr>
                <p:cNvPr id="63" name="橢圓 62">
                  <a:extLst>
                    <a:ext uri="{FF2B5EF4-FFF2-40B4-BE49-F238E27FC236}">
                      <a16:creationId xmlns:a16="http://schemas.microsoft.com/office/drawing/2014/main" id="{673F7B24-860B-402E-AAB6-31F9F12BEF3A}"/>
                    </a:ext>
                  </a:extLst>
                </p:cNvPr>
                <p:cNvSpPr/>
                <p:nvPr/>
              </p:nvSpPr>
              <p:spPr>
                <a:xfrm>
                  <a:off x="467544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4" name="橢圓 63">
                  <a:extLst>
                    <a:ext uri="{FF2B5EF4-FFF2-40B4-BE49-F238E27FC236}">
                      <a16:creationId xmlns:a16="http://schemas.microsoft.com/office/drawing/2014/main" id="{CEDE687E-95F5-489F-91CF-0AB2BF115BB4}"/>
                    </a:ext>
                  </a:extLst>
                </p:cNvPr>
                <p:cNvSpPr/>
                <p:nvPr/>
              </p:nvSpPr>
              <p:spPr>
                <a:xfrm>
                  <a:off x="827584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5" name="橢圓 64">
                  <a:extLst>
                    <a:ext uri="{FF2B5EF4-FFF2-40B4-BE49-F238E27FC236}">
                      <a16:creationId xmlns:a16="http://schemas.microsoft.com/office/drawing/2014/main" id="{65BA8B33-79CC-4A6F-8FB2-C114906997C0}"/>
                    </a:ext>
                  </a:extLst>
                </p:cNvPr>
                <p:cNvSpPr/>
                <p:nvPr/>
              </p:nvSpPr>
              <p:spPr>
                <a:xfrm>
                  <a:off x="1195676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6" name="橢圓 65">
                  <a:extLst>
                    <a:ext uri="{FF2B5EF4-FFF2-40B4-BE49-F238E27FC236}">
                      <a16:creationId xmlns:a16="http://schemas.microsoft.com/office/drawing/2014/main" id="{731C4808-E86A-4747-AFFB-97E1581ABCA8}"/>
                    </a:ext>
                  </a:extLst>
                </p:cNvPr>
                <p:cNvSpPr/>
                <p:nvPr/>
              </p:nvSpPr>
              <p:spPr>
                <a:xfrm>
                  <a:off x="1563768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7" name="橢圓 66">
                  <a:extLst>
                    <a:ext uri="{FF2B5EF4-FFF2-40B4-BE49-F238E27FC236}">
                      <a16:creationId xmlns:a16="http://schemas.microsoft.com/office/drawing/2014/main" id="{9E40D616-ED64-4F57-964E-E0F276DC372E}"/>
                    </a:ext>
                  </a:extLst>
                </p:cNvPr>
                <p:cNvSpPr/>
                <p:nvPr/>
              </p:nvSpPr>
              <p:spPr>
                <a:xfrm>
                  <a:off x="1931860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cxnSp>
              <p:nvCxnSpPr>
                <p:cNvPr id="68" name="直線接點 67">
                  <a:extLst>
                    <a:ext uri="{FF2B5EF4-FFF2-40B4-BE49-F238E27FC236}">
                      <a16:creationId xmlns:a16="http://schemas.microsoft.com/office/drawing/2014/main" id="{B377C2DB-2909-4BE5-BB42-61ABBB8FA097}"/>
                    </a:ext>
                  </a:extLst>
                </p:cNvPr>
                <p:cNvCxnSpPr>
                  <a:cxnSpLocks/>
                  <a:stCxn id="63" idx="6"/>
                  <a:endCxn id="64" idx="2"/>
                </p:cNvCxnSpPr>
                <p:nvPr/>
              </p:nvCxnSpPr>
              <p:spPr>
                <a:xfrm>
                  <a:off x="611560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接點 68">
                  <a:extLst>
                    <a:ext uri="{FF2B5EF4-FFF2-40B4-BE49-F238E27FC236}">
                      <a16:creationId xmlns:a16="http://schemas.microsoft.com/office/drawing/2014/main" id="{E3B11ADC-E257-4AA3-A5F3-D0660F78E99A}"/>
                    </a:ext>
                  </a:extLst>
                </p:cNvPr>
                <p:cNvCxnSpPr/>
                <p:nvPr/>
              </p:nvCxnSpPr>
              <p:spPr>
                <a:xfrm>
                  <a:off x="979652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接點 69">
                  <a:extLst>
                    <a:ext uri="{FF2B5EF4-FFF2-40B4-BE49-F238E27FC236}">
                      <a16:creationId xmlns:a16="http://schemas.microsoft.com/office/drawing/2014/main" id="{3B800F11-22DD-417C-B0A7-96FABCA58265}"/>
                    </a:ext>
                  </a:extLst>
                </p:cNvPr>
                <p:cNvCxnSpPr/>
                <p:nvPr/>
              </p:nvCxnSpPr>
              <p:spPr>
                <a:xfrm>
                  <a:off x="1347744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接點 70">
                  <a:extLst>
                    <a:ext uri="{FF2B5EF4-FFF2-40B4-BE49-F238E27FC236}">
                      <a16:creationId xmlns:a16="http://schemas.microsoft.com/office/drawing/2014/main" id="{CD71872C-0F26-431A-B93E-BA6F5D2C06CB}"/>
                    </a:ext>
                  </a:extLst>
                </p:cNvPr>
                <p:cNvCxnSpPr/>
                <p:nvPr/>
              </p:nvCxnSpPr>
              <p:spPr>
                <a:xfrm>
                  <a:off x="1707784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等腰三角形 59">
                <a:extLst>
                  <a:ext uri="{FF2B5EF4-FFF2-40B4-BE49-F238E27FC236}">
                    <a16:creationId xmlns:a16="http://schemas.microsoft.com/office/drawing/2014/main" id="{7C745704-2F99-45B9-913B-86F038FD8D4C}"/>
                  </a:ext>
                </a:extLst>
              </p:cNvPr>
              <p:cNvSpPr/>
              <p:nvPr/>
            </p:nvSpPr>
            <p:spPr>
              <a:xfrm>
                <a:off x="3707904" y="3717032"/>
                <a:ext cx="216024" cy="186228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AD8A79EF-177C-47FC-AA9A-4BF49755A5D3}"/>
                </a:ext>
              </a:extLst>
            </p:cNvPr>
            <p:cNvSpPr/>
            <p:nvPr/>
          </p:nvSpPr>
          <p:spPr>
            <a:xfrm>
              <a:off x="5540085" y="3703084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6D402911-693F-4071-A365-11A9A3B733A9}"/>
              </a:ext>
            </a:extLst>
          </p:cNvPr>
          <p:cNvGrpSpPr/>
          <p:nvPr/>
        </p:nvGrpSpPr>
        <p:grpSpPr>
          <a:xfrm>
            <a:off x="467544" y="3687729"/>
            <a:ext cx="5304436" cy="186228"/>
            <a:chOff x="619944" y="2171036"/>
            <a:chExt cx="5304436" cy="186228"/>
          </a:xfrm>
        </p:grpSpPr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4026A3B3-363C-4A05-A748-9902B3736187}"/>
                </a:ext>
              </a:extLst>
            </p:cNvPr>
            <p:cNvGrpSpPr/>
            <p:nvPr/>
          </p:nvGrpSpPr>
          <p:grpSpPr>
            <a:xfrm>
              <a:off x="619944" y="2213248"/>
              <a:ext cx="1608332" cy="144016"/>
              <a:chOff x="467544" y="2060848"/>
              <a:chExt cx="1608332" cy="144016"/>
            </a:xfrm>
          </p:grpSpPr>
          <p:sp>
            <p:nvSpPr>
              <p:cNvPr id="81" name="橢圓 80">
                <a:extLst>
                  <a:ext uri="{FF2B5EF4-FFF2-40B4-BE49-F238E27FC236}">
                    <a16:creationId xmlns:a16="http://schemas.microsoft.com/office/drawing/2014/main" id="{34E4B6D6-D8CB-46DB-AA37-E4946E23D031}"/>
                  </a:ext>
                </a:extLst>
              </p:cNvPr>
              <p:cNvSpPr/>
              <p:nvPr/>
            </p:nvSpPr>
            <p:spPr>
              <a:xfrm>
                <a:off x="46754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橢圓 81">
                <a:extLst>
                  <a:ext uri="{FF2B5EF4-FFF2-40B4-BE49-F238E27FC236}">
                    <a16:creationId xmlns:a16="http://schemas.microsoft.com/office/drawing/2014/main" id="{7F368DE5-2560-47ED-BFE1-82C4B8C07785}"/>
                  </a:ext>
                </a:extLst>
              </p:cNvPr>
              <p:cNvSpPr/>
              <p:nvPr/>
            </p:nvSpPr>
            <p:spPr>
              <a:xfrm>
                <a:off x="82758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橢圓 82">
                <a:extLst>
                  <a:ext uri="{FF2B5EF4-FFF2-40B4-BE49-F238E27FC236}">
                    <a16:creationId xmlns:a16="http://schemas.microsoft.com/office/drawing/2014/main" id="{34F7CAB9-3F16-4C91-B357-64B27AEE7016}"/>
                  </a:ext>
                </a:extLst>
              </p:cNvPr>
              <p:cNvSpPr/>
              <p:nvPr/>
            </p:nvSpPr>
            <p:spPr>
              <a:xfrm>
                <a:off x="11956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42A2487D-DA7F-47E4-ABFF-D14CBD31F892}"/>
                  </a:ext>
                </a:extLst>
              </p:cNvPr>
              <p:cNvSpPr/>
              <p:nvPr/>
            </p:nvSpPr>
            <p:spPr>
              <a:xfrm>
                <a:off x="156376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橢圓 84">
                <a:extLst>
                  <a:ext uri="{FF2B5EF4-FFF2-40B4-BE49-F238E27FC236}">
                    <a16:creationId xmlns:a16="http://schemas.microsoft.com/office/drawing/2014/main" id="{6D712057-14B1-4346-A972-DDEF683122B0}"/>
                  </a:ext>
                </a:extLst>
              </p:cNvPr>
              <p:cNvSpPr/>
              <p:nvPr/>
            </p:nvSpPr>
            <p:spPr>
              <a:xfrm>
                <a:off x="1931860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78DF0186-1329-4197-914A-3207700FC6F6}"/>
                  </a:ext>
                </a:extLst>
              </p:cNvPr>
              <p:cNvCxnSpPr>
                <a:cxnSpLocks/>
                <a:stCxn id="81" idx="6"/>
                <a:endCxn id="82" idx="2"/>
              </p:cNvCxnSpPr>
              <p:nvPr/>
            </p:nvCxnSpPr>
            <p:spPr>
              <a:xfrm>
                <a:off x="611560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7F23E851-B38F-49B7-9ADD-2709F5099DD2}"/>
                  </a:ext>
                </a:extLst>
              </p:cNvPr>
              <p:cNvCxnSpPr/>
              <p:nvPr/>
            </p:nvCxnSpPr>
            <p:spPr>
              <a:xfrm>
                <a:off x="979652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F314FF1A-63B3-4C55-B76E-0662A6B17AF5}"/>
                  </a:ext>
                </a:extLst>
              </p:cNvPr>
              <p:cNvCxnSpPr/>
              <p:nvPr/>
            </p:nvCxnSpPr>
            <p:spPr>
              <a:xfrm>
                <a:off x="134774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D5D3257C-30F8-4420-975B-A25A1B63A168}"/>
                  </a:ext>
                </a:extLst>
              </p:cNvPr>
              <p:cNvCxnSpPr/>
              <p:nvPr/>
            </p:nvCxnSpPr>
            <p:spPr>
              <a:xfrm>
                <a:off x="170778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2636D86A-F04E-465F-8B48-DE887158DBC2}"/>
                </a:ext>
              </a:extLst>
            </p:cNvPr>
            <p:cNvSpPr/>
            <p:nvPr/>
          </p:nvSpPr>
          <p:spPr>
            <a:xfrm>
              <a:off x="3860304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3FF9A4F0-EBF6-4947-8BD5-D236C7437E0F}"/>
                </a:ext>
              </a:extLst>
            </p:cNvPr>
            <p:cNvSpPr/>
            <p:nvPr/>
          </p:nvSpPr>
          <p:spPr>
            <a:xfrm>
              <a:off x="5708356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7AC6D1F1-66AF-4C67-893B-79F6DF94DAE9}"/>
              </a:ext>
            </a:extLst>
          </p:cNvPr>
          <p:cNvGrpSpPr/>
          <p:nvPr/>
        </p:nvGrpSpPr>
        <p:grpSpPr>
          <a:xfrm>
            <a:off x="2315596" y="4077072"/>
            <a:ext cx="3456384" cy="186228"/>
            <a:chOff x="467544" y="3717032"/>
            <a:chExt cx="3456384" cy="186228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638B306A-0244-4398-8749-2CBD7EC74F8B}"/>
                </a:ext>
              </a:extLst>
            </p:cNvPr>
            <p:cNvGrpSpPr/>
            <p:nvPr/>
          </p:nvGrpSpPr>
          <p:grpSpPr>
            <a:xfrm>
              <a:off x="467544" y="3759244"/>
              <a:ext cx="1608332" cy="144016"/>
              <a:chOff x="467544" y="2060848"/>
              <a:chExt cx="1608332" cy="144016"/>
            </a:xfrm>
          </p:grpSpPr>
          <p:sp>
            <p:nvSpPr>
              <p:cNvPr id="95" name="橢圓 94">
                <a:extLst>
                  <a:ext uri="{FF2B5EF4-FFF2-40B4-BE49-F238E27FC236}">
                    <a16:creationId xmlns:a16="http://schemas.microsoft.com/office/drawing/2014/main" id="{65511CA1-9753-45E4-9DD8-D34B6971ED0E}"/>
                  </a:ext>
                </a:extLst>
              </p:cNvPr>
              <p:cNvSpPr/>
              <p:nvPr/>
            </p:nvSpPr>
            <p:spPr>
              <a:xfrm>
                <a:off x="46754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6" name="橢圓 95">
                <a:extLst>
                  <a:ext uri="{FF2B5EF4-FFF2-40B4-BE49-F238E27FC236}">
                    <a16:creationId xmlns:a16="http://schemas.microsoft.com/office/drawing/2014/main" id="{B0193D26-3E5B-4714-AB6E-5C53D5B2741F}"/>
                  </a:ext>
                </a:extLst>
              </p:cNvPr>
              <p:cNvSpPr/>
              <p:nvPr/>
            </p:nvSpPr>
            <p:spPr>
              <a:xfrm>
                <a:off x="82758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7" name="橢圓 96">
                <a:extLst>
                  <a:ext uri="{FF2B5EF4-FFF2-40B4-BE49-F238E27FC236}">
                    <a16:creationId xmlns:a16="http://schemas.microsoft.com/office/drawing/2014/main" id="{A80DF658-2C5A-4252-A294-9DD68792B4EA}"/>
                  </a:ext>
                </a:extLst>
              </p:cNvPr>
              <p:cNvSpPr/>
              <p:nvPr/>
            </p:nvSpPr>
            <p:spPr>
              <a:xfrm>
                <a:off x="11956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8" name="橢圓 97">
                <a:extLst>
                  <a:ext uri="{FF2B5EF4-FFF2-40B4-BE49-F238E27FC236}">
                    <a16:creationId xmlns:a16="http://schemas.microsoft.com/office/drawing/2014/main" id="{11050E78-EA4F-4A6C-B246-5293E9CADE51}"/>
                  </a:ext>
                </a:extLst>
              </p:cNvPr>
              <p:cNvSpPr/>
              <p:nvPr/>
            </p:nvSpPr>
            <p:spPr>
              <a:xfrm>
                <a:off x="156376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9" name="橢圓 98">
                <a:extLst>
                  <a:ext uri="{FF2B5EF4-FFF2-40B4-BE49-F238E27FC236}">
                    <a16:creationId xmlns:a16="http://schemas.microsoft.com/office/drawing/2014/main" id="{71E41AA3-09D1-42D8-8522-68036BB8DDA9}"/>
                  </a:ext>
                </a:extLst>
              </p:cNvPr>
              <p:cNvSpPr/>
              <p:nvPr/>
            </p:nvSpPr>
            <p:spPr>
              <a:xfrm>
                <a:off x="1931860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00" name="直線接點 99">
                <a:extLst>
                  <a:ext uri="{FF2B5EF4-FFF2-40B4-BE49-F238E27FC236}">
                    <a16:creationId xmlns:a16="http://schemas.microsoft.com/office/drawing/2014/main" id="{3E689716-87D4-48FC-A936-1913043B17DF}"/>
                  </a:ext>
                </a:extLst>
              </p:cNvPr>
              <p:cNvCxnSpPr>
                <a:cxnSpLocks/>
                <a:stCxn id="95" idx="6"/>
                <a:endCxn id="96" idx="2"/>
              </p:cNvCxnSpPr>
              <p:nvPr/>
            </p:nvCxnSpPr>
            <p:spPr>
              <a:xfrm>
                <a:off x="611560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>
                <a:extLst>
                  <a:ext uri="{FF2B5EF4-FFF2-40B4-BE49-F238E27FC236}">
                    <a16:creationId xmlns:a16="http://schemas.microsoft.com/office/drawing/2014/main" id="{2CEE9D61-E052-4BFA-BE93-D9D22FA56092}"/>
                  </a:ext>
                </a:extLst>
              </p:cNvPr>
              <p:cNvCxnSpPr/>
              <p:nvPr/>
            </p:nvCxnSpPr>
            <p:spPr>
              <a:xfrm>
                <a:off x="979652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0AF3A1A9-E98D-428F-AE57-19D3A2AC19EA}"/>
                  </a:ext>
                </a:extLst>
              </p:cNvPr>
              <p:cNvCxnSpPr/>
              <p:nvPr/>
            </p:nvCxnSpPr>
            <p:spPr>
              <a:xfrm>
                <a:off x="134774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994F9DD8-2A5B-4E24-A310-0CA0B7EA8283}"/>
                  </a:ext>
                </a:extLst>
              </p:cNvPr>
              <p:cNvCxnSpPr/>
              <p:nvPr/>
            </p:nvCxnSpPr>
            <p:spPr>
              <a:xfrm>
                <a:off x="170778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4A776665-CCE2-4658-9476-DE447AF07588}"/>
                </a:ext>
              </a:extLst>
            </p:cNvPr>
            <p:cNvSpPr/>
            <p:nvPr/>
          </p:nvSpPr>
          <p:spPr>
            <a:xfrm>
              <a:off x="3707904" y="3717032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4" name="等腰三角形 103">
            <a:extLst>
              <a:ext uri="{FF2B5EF4-FFF2-40B4-BE49-F238E27FC236}">
                <a16:creationId xmlns:a16="http://schemas.microsoft.com/office/drawing/2014/main" id="{11E0FC21-6AA6-4B30-AFF1-D154404FECE2}"/>
              </a:ext>
            </a:extLst>
          </p:cNvPr>
          <p:cNvSpPr/>
          <p:nvPr/>
        </p:nvSpPr>
        <p:spPr>
          <a:xfrm>
            <a:off x="7404008" y="4059684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6" name="等腰三角形 105">
            <a:extLst>
              <a:ext uri="{FF2B5EF4-FFF2-40B4-BE49-F238E27FC236}">
                <a16:creationId xmlns:a16="http://schemas.microsoft.com/office/drawing/2014/main" id="{E0E0A9AA-46C0-4E8E-BE30-1A2B406EC782}"/>
              </a:ext>
            </a:extLst>
          </p:cNvPr>
          <p:cNvSpPr/>
          <p:nvPr/>
        </p:nvSpPr>
        <p:spPr>
          <a:xfrm>
            <a:off x="-1188640" y="4077072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等腰三角形 106">
            <a:extLst>
              <a:ext uri="{FF2B5EF4-FFF2-40B4-BE49-F238E27FC236}">
                <a16:creationId xmlns:a16="http://schemas.microsoft.com/office/drawing/2014/main" id="{003624CA-2C5D-4EEB-8D3A-A6C4E42153A0}"/>
              </a:ext>
            </a:extLst>
          </p:cNvPr>
          <p:cNvSpPr/>
          <p:nvPr/>
        </p:nvSpPr>
        <p:spPr>
          <a:xfrm>
            <a:off x="-1196692" y="4077072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D356958C-A77E-4C05-8F0A-C1F91A700570}"/>
                  </a:ext>
                </a:extLst>
              </p:cNvPr>
              <p:cNvSpPr/>
              <p:nvPr/>
            </p:nvSpPr>
            <p:spPr>
              <a:xfrm>
                <a:off x="290984" y="2871665"/>
                <a:ext cx="4323171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Do we really need points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?</a:t>
                </a:r>
                <a:endPara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D356958C-A77E-4C05-8F0A-C1F91A700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84" y="2871665"/>
                <a:ext cx="4323171" cy="584584"/>
              </a:xfrm>
              <a:prstGeom prst="rect">
                <a:avLst/>
              </a:prstGeom>
              <a:blipFill>
                <a:blip r:embed="rId4"/>
                <a:stretch>
                  <a:fillRect l="-2257" t="-1042" r="-987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AF04FF28-BB71-4E2E-86B9-79F8457FEFD5}"/>
              </a:ext>
            </a:extLst>
          </p:cNvPr>
          <p:cNvGrpSpPr/>
          <p:nvPr/>
        </p:nvGrpSpPr>
        <p:grpSpPr>
          <a:xfrm>
            <a:off x="7457824" y="4101896"/>
            <a:ext cx="1240240" cy="144016"/>
            <a:chOff x="467544" y="2060848"/>
            <a:chExt cx="1240240" cy="144016"/>
          </a:xfrm>
        </p:grpSpPr>
        <p:sp>
          <p:nvSpPr>
            <p:cNvPr id="113" name="橢圓 112">
              <a:extLst>
                <a:ext uri="{FF2B5EF4-FFF2-40B4-BE49-F238E27FC236}">
                  <a16:creationId xmlns:a16="http://schemas.microsoft.com/office/drawing/2014/main" id="{7C892CE8-B112-4B02-AD61-CD9C8200B735}"/>
                </a:ext>
              </a:extLst>
            </p:cNvPr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BD8D4EAA-21F5-4290-BEC2-2A6DCD20EAE2}"/>
                </a:ext>
              </a:extLst>
            </p:cNvPr>
            <p:cNvSpPr/>
            <p:nvPr/>
          </p:nvSpPr>
          <p:spPr>
            <a:xfrm>
              <a:off x="82758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5" name="橢圓 114">
              <a:extLst>
                <a:ext uri="{FF2B5EF4-FFF2-40B4-BE49-F238E27FC236}">
                  <a16:creationId xmlns:a16="http://schemas.microsoft.com/office/drawing/2014/main" id="{9328DBA1-2E4F-40AA-AF0A-845FFBDA53F8}"/>
                </a:ext>
              </a:extLst>
            </p:cNvPr>
            <p:cNvSpPr/>
            <p:nvPr/>
          </p:nvSpPr>
          <p:spPr>
            <a:xfrm>
              <a:off x="1195676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6" name="橢圓 115">
              <a:extLst>
                <a:ext uri="{FF2B5EF4-FFF2-40B4-BE49-F238E27FC236}">
                  <a16:creationId xmlns:a16="http://schemas.microsoft.com/office/drawing/2014/main" id="{A11DF033-66A7-43ED-B8F8-AC4C4E3D0CF0}"/>
                </a:ext>
              </a:extLst>
            </p:cNvPr>
            <p:cNvSpPr/>
            <p:nvPr/>
          </p:nvSpPr>
          <p:spPr>
            <a:xfrm>
              <a:off x="1563768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18" name="直線接點 117">
              <a:extLst>
                <a:ext uri="{FF2B5EF4-FFF2-40B4-BE49-F238E27FC236}">
                  <a16:creationId xmlns:a16="http://schemas.microsoft.com/office/drawing/2014/main" id="{789CD418-50EC-49BA-9668-E30DD357C454}"/>
                </a:ext>
              </a:extLst>
            </p:cNvPr>
            <p:cNvCxnSpPr>
              <a:cxnSpLocks/>
              <a:stCxn id="113" idx="6"/>
              <a:endCxn id="114" idx="2"/>
            </p:cNvCxnSpPr>
            <p:nvPr/>
          </p:nvCxnSpPr>
          <p:spPr>
            <a:xfrm>
              <a:off x="611560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直線接點 118">
              <a:extLst>
                <a:ext uri="{FF2B5EF4-FFF2-40B4-BE49-F238E27FC236}">
                  <a16:creationId xmlns:a16="http://schemas.microsoft.com/office/drawing/2014/main" id="{18D4C4D5-21B4-4735-98E4-5CBEF28494C8}"/>
                </a:ext>
              </a:extLst>
            </p:cNvPr>
            <p:cNvCxnSpPr/>
            <p:nvPr/>
          </p:nvCxnSpPr>
          <p:spPr>
            <a:xfrm>
              <a:off x="979652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直線接點 119">
              <a:extLst>
                <a:ext uri="{FF2B5EF4-FFF2-40B4-BE49-F238E27FC236}">
                  <a16:creationId xmlns:a16="http://schemas.microsoft.com/office/drawing/2014/main" id="{B4649479-AB93-448E-9CF6-C912B1B2E989}"/>
                </a:ext>
              </a:extLst>
            </p:cNvPr>
            <p:cNvCxnSpPr/>
            <p:nvPr/>
          </p:nvCxnSpPr>
          <p:spPr>
            <a:xfrm>
              <a:off x="1347744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2" name="橢圓 121">
            <a:extLst>
              <a:ext uri="{FF2B5EF4-FFF2-40B4-BE49-F238E27FC236}">
                <a16:creationId xmlns:a16="http://schemas.microsoft.com/office/drawing/2014/main" id="{BB28ECCC-9AF0-4D86-AFC5-A3484CEC077F}"/>
              </a:ext>
            </a:extLst>
          </p:cNvPr>
          <p:cNvSpPr/>
          <p:nvPr/>
        </p:nvSpPr>
        <p:spPr>
          <a:xfrm>
            <a:off x="-631927" y="412719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3716 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556 L 0.20087 0.05694 " pathEditMode="relative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57 0.05694 L 0.39757 0.0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5 0.05394 L 0.59844 0.05486 " pathEditMode="relative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66 0.05486 L 0.7599 0.0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3715 0.05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05555 L 0.20086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9948 -0.003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1979 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1979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74 -0.00092 L 0.39774 -0.00092 " pathEditMode="relative" ptsTypes="AA">
                                      <p:cBhvr>
                                        <p:cTn id="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53 -0.00185 L 0.41354 -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21979 -1.85185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31 -0.00023 L 0.5618 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6 L 0.12083 -0.001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72 -1.85185E-6 L 0.57986 0.0007 " pathEditMode="relative" ptsTypes="AA">
                                      <p:cBhvr>
                                        <p:cTn id="6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0037 L 0.37639 -0.00069 " pathEditMode="relative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6" grpId="0" animBg="1"/>
      <p:bldP spid="106" grpId="1" animBg="1"/>
      <p:bldP spid="106" grpId="2" animBg="1"/>
      <p:bldP spid="106" grpId="3" animBg="1"/>
      <p:bldP spid="107" grpId="0" animBg="1"/>
      <p:bldP spid="107" grpId="1" animBg="1"/>
      <p:bldP spid="107" grpId="2" animBg="1"/>
      <p:bldP spid="1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A48301-FDDE-B170-A13E-62CF1FD2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D49A1D-3F0B-0A80-93C2-579A70FD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A2131-4D7A-8F3D-CA0F-A5CB5337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785"/>
          </a:xfrm>
        </p:spPr>
        <p:txBody>
          <a:bodyPr/>
          <a:lstStyle/>
          <a:p>
            <a:r>
              <a:rPr lang="en-US" dirty="0"/>
              <a:t>Ideal matrices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D2C70-16D6-9A3D-F10B-56314BC0B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6310" y="1241635"/>
            <a:ext cx="7725433" cy="48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2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59CCF-D3B5-B9F7-3E75-3079CA11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23F2A4E-AD18-CD1C-CA55-76BAEC588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            binary (0,1) ideal matrix                has the following three important properties:</a:t>
            </a:r>
          </a:p>
          <a:p>
            <a:pPr lvl="1"/>
            <a:r>
              <a:rPr lang="en-US" altLang="zh-TW" dirty="0"/>
              <a:t>(No shift) If                                             all  dots overlap.</a:t>
            </a:r>
          </a:p>
          <a:p>
            <a:pPr lvl="1"/>
            <a:r>
              <a:rPr lang="en-US" altLang="zh-TW" dirty="0"/>
              <a:t>(Purely vertical shifts) If</a:t>
            </a:r>
            <a:br>
              <a:rPr lang="en-US" altLang="zh-TW" dirty="0"/>
            </a:br>
            <a:r>
              <a:rPr lang="en-US" altLang="zh-TW" dirty="0"/>
              <a:t>no dot will overlap.</a:t>
            </a:r>
          </a:p>
          <a:p>
            <a:pPr lvl="1"/>
            <a:r>
              <a:rPr lang="en-US" altLang="zh-TW" dirty="0"/>
              <a:t>(The other shifts) For any other shifts, i.e.,</a:t>
            </a:r>
            <a:br>
              <a:rPr lang="en-US" altLang="zh-TW" dirty="0"/>
            </a:br>
            <a:r>
              <a:rPr lang="en-US" altLang="zh-TW" dirty="0"/>
              <a:t> exactly one pair of dots will overlap.</a:t>
            </a:r>
          </a:p>
          <a:p>
            <a:r>
              <a:rPr lang="en-US" altLang="zh-TW" dirty="0"/>
              <a:t>A </a:t>
            </a:r>
            <a:r>
              <a:rPr lang="zh-TW" altLang="en-US" dirty="0"/>
              <a:t>      </a:t>
            </a:r>
            <a:r>
              <a:rPr lang="en-US" altLang="zh-TW" dirty="0"/>
              <a:t>      ideal matrix </a:t>
            </a:r>
            <a:r>
              <a:rPr lang="en-US" altLang="zh-TW" i="1" dirty="0"/>
              <a:t>M</a:t>
            </a:r>
            <a:r>
              <a:rPr lang="en-US" altLang="zh-TW" dirty="0"/>
              <a:t> can be constructed</a:t>
            </a:r>
            <a:r>
              <a:rPr lang="zh-TW" altLang="en-US" dirty="0"/>
              <a:t> </a:t>
            </a:r>
            <a:r>
              <a:rPr lang="en-US" altLang="zh-TW" dirty="0"/>
              <a:t>when </a:t>
            </a:r>
            <a:r>
              <a:rPr lang="en-US" altLang="zh-TW" i="1" dirty="0"/>
              <a:t>p</a:t>
            </a:r>
            <a:r>
              <a:rPr lang="en-US" altLang="zh-TW" dirty="0"/>
              <a:t> is a prime. (The Elliot-</a:t>
            </a:r>
            <a:r>
              <a:rPr lang="en-US" altLang="zh-TW" dirty="0" err="1"/>
              <a:t>Butson</a:t>
            </a:r>
            <a:r>
              <a:rPr lang="en-US" altLang="zh-TW" dirty="0"/>
              <a:t> construction)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9BEBB01-FF60-D180-65F4-9E755B0D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90AA8A4-6042-20C7-7D61-9CF787B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 matrices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0CD878-A30A-485A-E57D-3157E63C88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1" y="1671383"/>
            <a:ext cx="742857" cy="2258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1BC3DB8-930A-FDBF-2DDA-41B0ABCB60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1" y="1632069"/>
            <a:ext cx="1043809" cy="2651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3BC7353-BA6D-1B81-FB6A-4D98B158CA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451156"/>
            <a:ext cx="3213714" cy="2544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F41DC5-4B01-FD3B-26D8-67890FA3B7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82" y="2830977"/>
            <a:ext cx="3916190" cy="2544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B157F35-66DA-EFD4-C74F-F62B2CAE3E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3609451"/>
            <a:ext cx="1632000" cy="25447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E6C988B-9A77-0814-8CD4-12D06AEDB7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0" y="4460241"/>
            <a:ext cx="742857" cy="2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6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   </a:t>
            </a:r>
            <a:r>
              <a:rPr lang="zh-TW" altLang="en-US" dirty="0"/>
              <a:t>         </a:t>
            </a:r>
            <a:r>
              <a:rPr lang="en-US" altLang="zh-TW" dirty="0"/>
              <a:t>ideal matrix</a:t>
            </a:r>
            <a:r>
              <a:rPr lang="zh-TW" altLang="en-US" dirty="0"/>
              <a:t> </a:t>
            </a:r>
            <a:r>
              <a:rPr lang="en-US" altLang="zh-TW" dirty="0"/>
              <a:t>(0-1 binary matrix).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Ideal matrices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4" y="1629295"/>
            <a:ext cx="676234" cy="221004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292820" y="2489088"/>
          <a:ext cx="260921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745">
                  <a:extLst>
                    <a:ext uri="{9D8B030D-6E8A-4147-A177-3AD203B41FA5}">
                      <a16:colId xmlns:a16="http://schemas.microsoft.com/office/drawing/2014/main" val="1245539500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664711454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705210463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386150231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106444627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3090487740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548221602"/>
                    </a:ext>
                  </a:extLst>
                </a:gridCol>
              </a:tblGrid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48775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03138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02236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2465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74551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41933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7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03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94560" y="70643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8896" cy="2416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4648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94560" y="180371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6915" cy="2416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4648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F22F1-4092-63B7-DD1A-21115AC4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E7C0E5-FF30-E1C5-CDC3-85FC9015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154A0A-DE88-C90C-00F7-D9FC29A457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6212" y="1417638"/>
            <a:ext cx="7634377" cy="34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38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99410" y="180371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6915" cy="24167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8610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6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B56EC-0E2B-3CFE-D739-42A52992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CF20D-031A-254C-7773-109E84D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91EC-D0E1-7C93-95F7-61E2F616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Elliot-Butson construction</a:t>
            </a:r>
            <a:r>
              <a:rPr lang="zh-TW" altLang="en-US" dirty="0"/>
              <a:t> </a:t>
            </a:r>
            <a:r>
              <a:rPr lang="en-US" altLang="zh-TW" dirty="0"/>
              <a:t>of ideal matrices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3109E-ABF3-D3CE-6EA3-DE33C46428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3464" y="1668823"/>
            <a:ext cx="7525590" cy="37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5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16CD6-FD53-9305-5342-53C04B52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58ADED-8F64-1FBA-D332-CE9C7953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20"/>
          </a:xfrm>
        </p:spPr>
        <p:txBody>
          <a:bodyPr>
            <a:normAutofit fontScale="90000"/>
          </a:bodyPr>
          <a:lstStyle/>
          <a:p>
            <a:r>
              <a:rPr lang="en-US" dirty="0"/>
              <a:t>Proof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BC960A-3171-48CF-924F-EE632F3845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2190" y="1078303"/>
            <a:ext cx="8330668" cy="500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BC4EB-759B-598B-7DD8-C03C3039E6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80811" y="3096047"/>
            <a:ext cx="4233143" cy="665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AF7B52-99E8-CE75-AACF-B1CF8E6E78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1298" y="3086239"/>
            <a:ext cx="2843428" cy="6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6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9DACC-A59E-B74F-ADBB-0B5B9CB2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BCE9D-0BD6-9E09-3484-9352477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B6AE16-8D98-6686-A779-C120FD51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87449-BA29-BC51-283D-61BE6F00B8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0910" y="1703238"/>
            <a:ext cx="7962179" cy="28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AF488-7F93-B07B-4789-4BF690052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BF325-1C8D-8538-A871-647E56AD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0DC1FE-7CCB-1D22-F520-60F2DA45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18E4DC-2A55-F352-1EE3-7C01DE59D1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8093" y="1599719"/>
            <a:ext cx="7987814" cy="41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EC898-D43F-AB98-7F4C-A676204D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3DC73-ABC9-769E-C99B-474710FCC6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2860" y="267419"/>
            <a:ext cx="7858665" cy="58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5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A6DCE-3FAE-6440-76A4-39294ADA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3A22DE-129A-8F6E-89A1-6633C065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GF(2)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5494A-1630-BE71-CE2B-46C7556B43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4234" y="1647546"/>
            <a:ext cx="7901796" cy="28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5D0EE-B65C-AB21-9A9A-E3020A11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13162-B6DD-C0B9-6C30-85633831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A352E0-C258-9932-1BB9-0306D9AD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GF(3)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57E84-CB2C-D783-70DE-B3D895B2B2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9826" y="1647546"/>
            <a:ext cx="6592625" cy="3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E20570-E6FA-CCEB-3140-C053BF9B4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8ECBF-E43F-608D-6A07-AD5B368D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C253BD-4591-3E0F-7725-E9D268FA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GF(4) and subfield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6A6CF-BDFC-3447-51C5-C3F95E43A7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7143" y="1354347"/>
            <a:ext cx="8114382" cy="46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0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56.205"/>
  <p:tag name="ORIGINALWIDTH" val=" 4289.464"/>
  <p:tag name="OUTPUTTYPE" val="PNG"/>
  <p:tag name="IGUANATEXVERSION" val="162"/>
  <p:tag name="LATEXADDIN" val="\documentclass{article}&#10;\usepackage{amsmath}&#10;\pagestyle{empty}&#10;\begin{document}&#10;&#10; A group $G$ is a set of elements with an operation $*$ that satisfies the following four properties:&#10;\begin{description}&#10;\item[(i)] {\em Closure}: For all $a,b$ in the set, $c=a*b$ is also in the set.&#10;\item[(ii)] {\em Associativity}: For all $a,b,c$ in the set,&#10;$$a*(b*c)=(a*b)*c.$$&#10;\item[(iii)] {\em Identity}: There is an identity element $e$  that satisfies&#10;$$a*e=e*a=a.$$&#10;\item[(iv)] {\em Inverses}: If $a$ is in the set, then there is some element $b$ in the set, called an inverse of $a$, such that&#10;$$a*b=b*a=e.$$&#10;\end{description}&#10;&#10;&#10;\end{document}"/>
  <p:tag name="IGUANATEXSIZE" val="20"/>
  <p:tag name="IGUANATEXCURSOR" val="62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57.668"/>
  <p:tag name="ORIGINALWIDTH" val=" 4515.186"/>
  <p:tag name="OUTPUTTYPE" val="PNG"/>
  <p:tag name="IGUANATEXVERSION" val="162"/>
  <p:tag name="LATEXADDIN" val="\documentclass{article}&#10;\usepackage{amsmath}&#10;\usepackage{amssymb}&#10;\pagestyle{empty}&#10;\begin{document}&#10;&#10;\begin{quote}{Ring \((R,+,*)\)}:&#10;A \emph{ring} is a set \(R\) equipped with&#10;\begin{itemize}\setlength\itemsep{2pt}&#10;  \item an abelian group \((R,+)\) \;(addition),&#10;  \item a semigroup \((R,*)\) \;(multiplication),&#10;  \item distributive laws: \(a*(b+c)=a*b+a*c\) and \((a+b)*c=a*c+b*c\).&#10;\end{itemize}&#10;Fields (e.g.\ \(GF(q)\), \(\mathbb{R}\)) are special rings where every non-zero element has a multiplicative inverse.&#10;\end{quote}&#10;&#10;\begin{quote}{Polynomial Ring \(R[x]\)}:&#10;Given a ring \(R\) and an indeterminate \(x\),&#10;\[&#10;  R[x]=\Bigl\{&#10;    a_0+a_1x+\dots+a_nx^{\,n}\;\bigl|\;&#10;    a_i\in R,\;n\ge0&#10;  \Bigr\}.&#10;\]&#10;\begin{itemize}\setlength\itemsep{2pt}&#10;  \item Addition: coefficient-wise within \(R\).&#10;  \item Multiplication: usual polynomial convolution; all coefficient&#10;        arithmetic done in \(R\).&#10;\end{itemize}&#10;\[&#10;  \textbf{Example: } GF(q)[x]\;&#10;  \text{— polynomials whose coefficients lie in the finite field }GF(q).&#10;\]&#10;\end{quote}&#10;&#10;&#10;\end{document}"/>
  <p:tag name="IGUANATEXSIZE" val="20"/>
  <p:tag name="IGUANATEXCURSOR" val="6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58.455"/>
  <p:tag name="ORIGINALWIDTH" val=" 3667.042"/>
  <p:tag name="OUTPUTTYPE" val="PNG"/>
  <p:tag name="IGUANATEXVERSION" val="162"/>
  <p:tag name="LATEXADDIN" val="\documentclass{article}&#10;\usepackage{amsmath}&#10;\pagestyle{empty}&#10;\begin{document}&#10;&#10;\begin{quote}{Irreducible / Prime Polynomial}: &#10;A polynomial \(f(x)\in GF(q)[x]\) is \emph{irreducible} if its only divisors are&#10;\(\alpha f(x)\) or \(\alpha\) with \(\alpha\in GF(q)\).&#10;A \emph{prime polynomial} = monic irreducible of degree \(\ge1\).&#10;\end{quote}&#10;&#10;\begin{quote}{Extension Field Theorem}:&#10;Let \(F\) be a field and \(p(x)\) a monic irreducible polynomial.&#10;Consider the residue class (quotient) ring&#10;\[&#10;  F[x]/p(x)=\bigl\{f(x)\bmod p(x)\;|\;\deg f &lt;\deg p\bigr\}.&#10;\]&#10;Define&#10;\[&#10;  \begin{aligned}&#10;    f\oplus g &amp;= (f+g)\bmod p(x),\\&#10;    f\otimes g &amp;= (f*g)\bmod p(x).&#10;  \end{aligned}&#10;\]&#10;Then \(F[x]/p(x)\) is a finite field&#10;\(\iff\;p(x)\) is a prime polynomial.&#10;\end{quote}&#10;&#10;\[&#10;  \Longrightarrow\; GF(q^n)\cong GF(q)[x]\big/\bigl(p(x)\bigr),&#10;  \quad\deg p(x)=n.&#10;\]&#10;&#10;&#10;\end{document}"/>
  <p:tag name="IGUANATEXSIZE" val="20"/>
  <p:tag name="IGUANATEXCURSOR" val="6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21.11"/>
  <p:tag name="ORIGINALWIDTH" val=" 4097.488"/>
  <p:tag name="OUTPUTTYPE" val="PNG"/>
  <p:tag name="IGUANATEXVERSION" val="162"/>
  <p:tag name="LATEXADDIN" val="\documentclass{article}&#10;\usepackage{amsmath}&#10;\pagestyle{empty}&#10;\begin{document}&#10;\begin{itemize}&#10;  \item To build \(GF(q^{\,n})\), choose a \textbf{prime (monic irreducible) polynomial}&#10;        \(p(x)\) of degree \(n\) over \(GF(q)\).&#10;  \item Example: extend \(GF(2)\) to \(GF(4)\) with&#10;        \[&#10;          p(x)=x^{2}+x+1.&#10;        \]&#10;  \item Elements: \(\{0,\,1,\,x,\,x+1\}\).&#10;\end{itemize}&#10;&#10;&#10;&#10;&#10;\end{document}"/>
  <p:tag name="IGUANATEXSIZE" val="20"/>
  <p:tag name="IGUANATEXCURSOR" val="39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43.6446"/>
  <p:tag name="ORIGINALWIDTH" val=" 3868.766"/>
  <p:tag name="OUTPUTTYPE" val="PNG"/>
  <p:tag name="IGUANATEXVERSION" val="162"/>
  <p:tag name="LATEXADDIN" val="\documentclass{article}&#10;\usepackage{amsmath}&#10;\pagestyle{empty}&#10;\begin{document}&#10;&#10;\[&#10;\scriptsize&#10;\begin{array}{c@{\hspace{1cm}}c}&#10;\begin{array}{c}&#10;\textbf{Addition}\vphantom{\Large A}\\&#10;\begin{array}{c|cccc}&#10;+ &amp; 0 &amp; 1 &amp; x &amp; x+1 \\ \hline&#10;0 &amp; 0 &amp; 1 &amp; x &amp; x+1 \\&#10;1 &amp; 1 &amp; 0 &amp; x+1 &amp; x \\&#10;x &amp; x &amp; x+1 &amp; 0 &amp; 1 \\&#10;x+1 &amp; x+1 &amp; x &amp; 1 &amp; 0&#10;\end{array}&#10;\end{array}&#10;&amp;&#10;\begin{array}{c}&#10;\textbf{Multiplication}\vphantom{\Large A}\\&#10;\begin{array}{c|cccc}&#10;* &amp; 0 &amp; 1 &amp; x &amp; x+1 \\ \hline&#10;0 &amp; 0 &amp; 0 &amp; 0 &amp; 0 \\&#10;1 &amp; 0 &amp; 1 &amp; x &amp; x+1 \\&#10;x &amp; 0 &amp; x &amp; x+1 &amp; 1 \\&#10;x+1 &amp; 0 &amp; x+1 &amp; 1 &amp; x&#10;\end{array}&#10;\end{array}&#10;\end{array}&#10;\]&#10;&#10;\small Mapping \(x\mapsto2,\;x+1\mapsto3\) reproduces the tables shown earlier for \(GF(4)\).&#10;&#10;&#10;\end{document}"/>
  <p:tag name="IGUANATEXSIZE" val="20"/>
  <p:tag name="IGUANATEXCURSOR" val="69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58.043"/>
  <p:tag name="ORIGINALWIDTH" val=" 4099.737"/>
  <p:tag name="OUTPUTTYPE" val="PNG"/>
  <p:tag name="IGUANATEXVERSION" val="162"/>
  <p:tag name="LATEXADDIN" val="\documentclass{article}&#10;\usepackage{amsmath}&#10;\pagestyle{empty}&#10;\begin{document}&#10;&#10;\begin{quote}{Primitive Element}:&#10;An element \(\lambda\) of a finite field \(F\) is \emph{primitive} if&#10;every non-zero element of \(F\) can be written as \(\lambda^{k}\) for some \(k\).&#10;\end{quote}&#10;\begin{quote}{Primitive Polynomial}:&#10;A \textbf{primitive polynomial} over \(F\) is a prime (monic irreducible) polynomial&#10;\(p(x)\) such that the element \(x\) is primitive in the extension field&#10;\(F[x]/p(x)\).&#10;\end{quote}&#10;\begin{itemize}&#10;  \item Meaning: all non-zero polynomials of degree \(&lt;\deg p\) are powers of \(x\bmod p(x)\).&#10;  \item Fundamental fact: \emph{for every \(GF(q)\) and integer \(n&gt;0\) there exists a primitive polynomial of degree \(n\).}&#10;\end{itemize}&#10;&#10;&#10;\end{document}"/>
  <p:tag name="IGUANATEXSIZE" val="20"/>
  <p:tag name="IGUANATEXCURSOR" val="75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92.763"/>
  <p:tag name="ORIGINALWIDTH" val=" 4100.488"/>
  <p:tag name="OUTPUTTYPE" val="PNG"/>
  <p:tag name="IGUANATEXVERSION" val="162"/>
  <p:tag name="LATEXADDIN" val="\documentclass{article}&#10;\usepackage{amsmath}&#10;\pagestyle{empty}&#10;\begin{document}&#10;&#10;\begin{itemize}&#10;  \item Using a primitive polynomial \(p(x)\) of degree \(n\),&#10;        every field element can be uniquely expressed as&#10;        \[&#10;          f_{n-1}x^{\,n-1}+\dots+f_1x+f_0,&#10;          \qquad f_i\in GF(q).&#10;        \]&#10;  \item Vector&#10;        \(\bigl(f_{n-1},\dots,f_1,f_0\bigr)\)&#10;        acts as the \textbf{coordinate representation} in the&#10;        \(n\)-dimensional vector space over \(GF(q)\).&#10;\end{itemize}&#10;&#10;\vspace{4pt}&#10;\textbf{Example \(GF(4)\):} with \(p(x)=x^{2}+x+1\)&#10;\[&#10;  x^1 = x,\qquad&#10;  x^2 = x+1,\qquad&#10;  x^3 = 1.&#10;\]&#10;\[&#10;  (0,0)\!=0,\;&#10;  (0,1)\!=1,\;&#10;  (1,0)\!=x,\;&#10;  (1,1)\!=x+1.&#10;\]&#10;&#10;&#10;\end{document}"/>
  <p:tag name="IGUANATEXSIZE" val="20"/>
  <p:tag name="IGUANATEXCURSOR" val="68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79.34"/>
  <p:tag name="ORIGINALWIDTH" val=" 4287.214"/>
  <p:tag name="OUTPUTTYPE" val="PNG"/>
  <p:tag name="IGUANATEXVERSION" val="162"/>
  <p:tag name="LATEXADDIN" val="\documentclass{article}&#10;\usepackage{amsmath}&#10;\pagestyle{empty}&#10;\begin{document}&#10;&#10;A finite projective plane of order $N$ is a collection of $N^2 +N+1$ lines and $N^2+N +1$ points such that&#10;\begin{description}&#10;\item[(P1)] every line contains $N+1$ points,&#10;\item[(P2)] every point is on $N+1$ lines,&#10;\item[(P3)] any two distinct lines intersect at exactly one point, and&#10;\item[(P4)] any two distinct points lie on exactly one line.&#10;\end{description}&#10;&#10;&#10;\end{document}"/>
  <p:tag name="IGUANATEXSIZE" val="20"/>
  <p:tag name="IGUANATEXCURSOR" val="4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45.594"/>
  <p:tag name="ORIGINALWIDTH" val=" 1280.84"/>
  <p:tag name="OUTPUTTYPE" val="PNG"/>
  <p:tag name="IGUANATEXVERSION" val="162"/>
  <p:tag name="LATEXADDIN" val="\documentclass{article}&#10;\usepackage{amsmath}&#10;\pagestyle{empty}&#10;\begin{document}&#10;&#10;\begin{eqnarray*}&#10; L_0&amp;=&amp;\{0,1,2\}, \nonumber \\&#10; L_1&amp;=&amp;\{0,3,4\}, \nonumber \\&#10; L_2&amp;=&amp;\{0,5,6\}, \nonumber \\&#10; L_3&amp;=&amp;\{1,3,5\}, \nonumber \\&#10; L_4&amp;=&amp;\{1,4,6\}, \nonumber \\&#10; L_5&amp;=&amp;\{2,3,6\},\quad\mbox{and} \nonumber \\&#10; L_6&amp;=&amp;\{2,4,5\}.&#10;\end{eqnarray*}&#10;&#10;&#10;\end{document}"/>
  <p:tag name="IGUANATEXSIZE" val="20"/>
  <p:tag name="IGUANATEXCURSOR" val="33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09.711"/>
  <p:tag name="ORIGINALWIDTH" val=" 4107.986"/>
  <p:tag name="OUTPUTTYPE" val="PNG"/>
  <p:tag name="IGUANATEXVERSION" val="162"/>
  <p:tag name="LATEXADDIN" val="\documentclass{article}&#10;\usepackage{amsmath}&#10;\pagestyle{empty}&#10;\begin{document}&#10;&#10;\begin{itemize}&#10;    \item If $N$ is a prime power, a finite projective plane of order $N$ can be systematically constructed using projective geometry over the Galois field $GF(N)$ [Bose1938,Bose1941].&#10;    &#10;    \item However, a finite projective plane may not exist for arbitrary values of $N$.&#10;    &#10;    \item \textbf{Nonexistence for $N=6$:} Bose proved that there is no projective plane of order 6 [Bose1938].&#10;    &#10;    \item \textbf{Bruck–Ryser Theorem [BR1949]:} If $N = 4m + 1$ or $4m + 2$ for some nonnegative integer $m$, then a necessary condition for the existence of a projective plane of order $N$ is that $N$ must be expressible as the sum of two integer squares.&#10;    &#10;    \item This condition is \emph{not sufficient}: for example, $10 = 1^2 + 3^2$ satisfies the condition, but Lam \textit{et al.} showed via exhaustive computer enumeration that no projective plane of order 10 exists [Lam1991].&#10;\end{itemize}&#10;&#10;&#10;\end{document}"/>
  <p:tag name="IGUANATEXSIZE" val="20"/>
  <p:tag name="IGUANATEXCURSOR" val="10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01.012"/>
  <p:tag name="ORIGINALWIDTH" val=" 3802.775"/>
  <p:tag name="OUTPUTTYPE" val="PNG"/>
  <p:tag name="IGUANATEXVERSION" val="162"/>
  <p:tag name="LATEXADDIN" val="\documentclass{article}&#10;\usepackage{amsmath}&#10;\pagestyle{empty}&#10;\begin{document}&#10;&#10;\begin{itemize}&#10;    \item Consider a 3D vector space over the Galois field \( GF(q) \).&#10;    \item A point is given by a vector \( (x_1, x_2, x_3) \), where \( x_i \in GF(q) \).&#10;    \item Define the projective plane \( PG(2,q) \) by identifying scalar multiples:&#10;    \[&#10;    (x_1, x_2, x_3) \sim (k x_1, k x_2, k x_3), \quad \forall k \in GF(q) \setminus \{0\}&#10;    \]&#10;    \item Each equivalence class contains \( q-1 \) points.&#10;    \item Excluding \( (0,0,0) \), the number of points in \( PG(2,q) \) is:&#10;    \[&#10;    \frac{q^3 - 1}{q - 1} = q^2 + q + 1&#10;    \]&#10;\end{itemize}&#10;&#10;&#10;\end{document}"/>
  <p:tag name="IGUANATEXSIZE" val="20"/>
  <p:tag name="IGUANATEXCURSOR" val="65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60.067"/>
  <p:tag name="ORIGINALWIDTH" val=" 3170.604"/>
  <p:tag name="OUTPUTTYPE" val="PNG"/>
  <p:tag name="IGUANATEXVERSION" val="162"/>
  <p:tag name="LATEXADDIN" val="\documentclass{article}&#10;\usepackage{amsmath}&#10;\pagestyle{empty}&#10;\begin{document}&#10;&#10; &#10;If, furthermore, a group $G$ has the additional property,&#10;\begin{description}&#10;\item[(v)] {\em Commutativity}: For all $a,b$ in the set,&#10;$$a*b=b*a,$$&#10;\end{description}&#10;then it is called a {\em commutative group} or {\em abelian group}.&#10;&#10;\medskip&#10;If the number of elements in a group $G$ is finite, \\then it is called a {\em finite group} and the number \\of elements in $G$ is called the&#10;order of $G$.&#10;\end{document}"/>
  <p:tag name="IGUANATEXSIZE" val="20"/>
  <p:tag name="IGUANATEXCURSOR" val="32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08.699"/>
  <p:tag name="ORIGINALWIDTH" val=" 4098.237"/>
  <p:tag name="OUTPUTTYPE" val="PNG"/>
  <p:tag name="IGUANATEXVERSION" val="162"/>
  <p:tag name="LATEXADDIN" val="\documentclass{article}&#10;\usepackage{amsmath}&#10;\pagestyle{empty}&#10;\begin{document}&#10;&#10;\begin{itemize}&#10;    \item A line \( (u_1, u_2, u_3) \) is the set of points satisfying:&#10;    \[&#10;    u_1 x_1 + u_2 x_2 + u_3 x_3 = 0&#10;    \]&#10;    where not all \( u_i \) are zero.&#10;    &#10;    \item If \( u_3 \ne 0 \), we can solve:&#10;    \[&#10;    x_3 = -u_3^{-1}(u_1 x_1 + u_2 x_2)&#10;    \]&#10;    \item By projective equivalence:&#10;    \[&#10;    (x_1, x_2, x_3) \sim \left( \frac{x_1}{x_2}, 1, \frac{x_3}{x_2} \right) \quad \text{for } x_2 \ne 0&#10;    \]&#10;    &#10;    \item Each line has exactly \( q+1 \) points (1 point for $x_2=0$ and $q$ points for $x_2 \ne 0$). &#10;&#10;    &#10;   &#10;   &#10;\end{itemize}&#10;&#10;&#10;&#10;\end{document}"/>
  <p:tag name="IGUANATEXSIZE" val="20"/>
  <p:tag name="IGUANATEXCURSOR" val="60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71.016"/>
  <p:tag name="ORIGINALWIDTH" val=" 4099.737"/>
  <p:tag name="OUTPUTTYPE" val="PNG"/>
  <p:tag name="IGUANATEXVERSION" val="162"/>
  <p:tag name="LATEXADDIN" val="\documentclass{article}&#10;\usepackage{amsmath}&#10;\pagestyle{empty}&#10;\begin{document}&#10;&#10;\begin{itemize}&#10;\item By symmetry (duality), there are \( q^2 + q + 1 \) lines.&#10;\item It is straightforward to see that any two distinct lines intersect at exactly at one point. &#10;\item By duality,&#10;any two distinct points lie on exactly one line.&#10; \item Key properties satisfied by \( PG(2,q) \):&#10;    \begin{enumerate}&#10;        \item Any two points lie on a unique line.&#10;        \item Any two lines intersect at exactly one point.&#10;        \item Every line has \( q+1 \) points.&#10;        \item Every point lies on \( q+1 \) lines.&#10;    \end{enumerate}&#10;\end{itemize}&#10;&#10;&#10;\end{document}"/>
  <p:tag name="IGUANATEXSIZE" val="20"/>
  <p:tag name="IGUANATEXCURSOR" val="26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65.8793"/>
  <p:tag name="ORIGINALWIDTH" val=" 4102.737"/>
  <p:tag name="OUTPUTTYPE" val="PNG"/>
  <p:tag name="IGUANATEXVERSION" val="162"/>
  <p:tag name="LATEXADDIN" val="\documentclass{article}&#10;\usepackage{amsmath}&#10;\pagestyle{empty}&#10;\begin{document}&#10;&#10;\begin{itemize}&#10;\item Let $Z_n=\{0,1,2,\ldots, n-1\}$ be the set of nonnegative integers not larger than $n$.&#10;A set $D = \{a_1, a_2, \ldots , a_m\} \subset Z_n$  is called a {\em Relaxed&#10;Difference Set (RDS)} if for every $(d\;\mbox{mod}\;n) \ne 0$, there exists&#10;at least one ordered pair $(a_i, a_j)$ such that $a_i-a_j = (d\;\mbox{mod}\;n)$, where $a_i, a_j\in  D$.&#10;\item&#10;It is called a perfect difference set if there is exactly one ordered pair with that property.&#10;\end{itemize}&#10;&#10;\end{document}"/>
  <p:tag name="IGUANATEXSIZE" val="26"/>
  <p:tag name="IGUANATEXCURSOR" val="56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19.722"/>
  <p:tag name="ORIGINALWIDTH" val=" 4098.237"/>
  <p:tag name="OUTPUTTYPE" val="PNG"/>
  <p:tag name="IGUANATEXVERSION" val="162"/>
  <p:tag name="LATEXADDIN" val="\documentclass{article}&#10;\usepackage{amsmath}&#10;\pagestyle{empty}&#10;\begin{document}&#10;&#10;\begin{itemize}&#10;    \item Let \( p(x) = x^3 - a_3 x^2 - b_3 x - c_3 \) be a primitive polynomial over \( GF(q) \).&#10;    \item Then \( x \) is a primitive element in \( GF(q^3) \):&#10;    \[&#10;    x^j \bmod p(x) = \alpha_j x^2 + \beta_j x + \gamma_j,&#10;    \]&#10;    for \( j = 0, 1, \ldots, q^3-2 \).&#10;    \item $x^{q^3-1}=x^0=1$.&#10;    \item Let \( n = q^2 + q + 1 \). &#10;   \item To construct the $PG(2,q)$, we map all the points $(k*x_1, k*x_2, k*x_3)$ \\&#10;to the same point for any $k \ne 0$.&#10;&#10;\item Then the $n$ points in $PG(2,q)$ can be expressed as&#10;$(x^j \mod p(x))$ for $j=0,1, \ldots, n-1$. &#10;  \end{itemize}&#10;&#10;&#10;\end{document}"/>
  <p:tag name="IGUANATEXSIZE" val="20"/>
  <p:tag name="IGUANATEXCURSOR" val="47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88.9014"/>
  <p:tag name="ORIGINALWIDTH" val=" 4095.238"/>
  <p:tag name="OUTPUTTYPE" val="PNG"/>
  <p:tag name="IGUANATEXVERSION" val="162"/>
  <p:tag name="LATEXADDIN" val="\documentclass{article}&#10;\usepackage{amsmath}&#10;\pagestyle{empty}&#10;\begin{document}&#10;&#10;\begin{itemize}&#10;   \item  $(x^{jn})^{q-1}=(x^{n(q-1)})^j=1^j=1$ $\Rightarrow$ $x^{jn}$ is in $GF(q)$ for $j=0,1, \ldots, q-2$.&#10;  \item $(x^{jn} \mod p(x))=k$, for some nonzero element $k \in GF(q)$.&#10;   \item Thus, $x^{u}$ and $x^{v}$ are projected to the same point when $(u \mod n)=(v \mod n)$.&#10;   \end{itemize}&#10;&#10;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25.684"/>
  <p:tag name="ORIGINALWIDTH" val=" 3685.789"/>
  <p:tag name="OUTPUTTYPE" val="PNG"/>
  <p:tag name="IGUANATEXVERSION" val="162"/>
  <p:tag name="LATEXADDIN" val="\documentclass{article}&#10;\usepackage{amsmath}&#10;\pagestyle{empty}&#10;\begin{document}&#10;&#10; \begin{itemize}&#10; &#10;\item Call these $n$ points, $A_0, A_1, \ldots, A_{n-1}$.&#10;\begin{eqnarray*}&#10;&amp;&amp;(x^{j+1} \mod p(x)) \\&#10;&amp;&amp;=(x*x^{j} \mod p(x)) \\&#10;&amp;&amp;=(x*(\alpha_j*x^2+\beta_j*x +\gamma_j)  \mod p(x))\\&#10;&amp;&amp;=((a_3*\alpha_j)+\beta_j)*x^2+((b_3*\alpha_j)+\gamma_j)*x+c_3*\alpha_j.&#10;\end{eqnarray*}&#10;Thus,&#10;\begin{equation*}&#10;\left ( \begin{array}{l}&#10;\alpha_{j+1} \\&#10;\beta_{j+1} \\&#10;\gamma_{j+1}&#10;\end{array}&#10;\right ) = \left ( \begin{array}{lll}&#10;a_3 &amp; 1 &amp; 0 \\&#10;b_3 &amp; 0 &amp; 1 \\&#10;c_3 &amp; 0 &amp; 0&#10;\end{array}&#10;\right ) \left ( \begin{array}{l}&#10;\alpha_{j} \\&#10;\beta_{j} \\&#10;\gamma_{j}&#10;\end{array}&#10;\right ).&#10;\end{equation*}&#10;\item Transition between \( A_j \) and \( A_{j+1} \) is defined via matrix:&#10;    \[&#10;    T = \begin{pmatrix}&#10;        a_3 &amp; 1 &amp; 0 \\&#10;        b_3 &amp; 0 &amp; 1 \\&#10;        c_3 &amp; 0 &amp; 0&#10;    \end{pmatrix}.&#10;    \]&#10;&#10;\end{itemize}&#10;&#10;&#10;\end{document}"/>
  <p:tag name="IGUANATEXSIZE" val="20"/>
  <p:tag name="IGUANATEXCURSOR" val="87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23.097"/>
  <p:tag name="ORIGINALWIDTH" val=" 4093.738"/>
  <p:tag name="OUTPUTTYPE" val="PNG"/>
  <p:tag name="IGUANATEXVERSION" val="162"/>
  <p:tag name="LATEXADDIN" val="\documentclass{article}&#10;\usepackage{amsmath}&#10;\pagestyle{empty}&#10;\begin{document}&#10;&#10;\begin{itemize}&#10;    \item Points evolve by \( A_{j+1} = T A_j \), i.e.,&#10;    \[&#10;    \begin{pmatrix}&#10;        \alpha_{j+1} \\&#10;        \beta_{j+1} \\&#10;        \gamma_{j+1}&#10;    \end{pmatrix} = T&#10;    \begin{pmatrix}&#10;        \alpha_{j} \\&#10;        \beta_{j} \\&#10;        \gamma_{j}&#10;    \end{pmatrix}.&#10;    \]&#10;    \item A line in \( PG(2,q) \) is defined by:&#10;    \[&#10;    u_1 \alpha_j + u_2 \beta_j + u_3 \gamma_j = 0.&#10;    \]&#10;    \item If this holds for \( A_j \), then line containing \( A_{j+1} \) has coefficients:&#10;    \[&#10;    (u_1', u_2', u_3') = (u_1, u_2, u_3) T^{-1}.&#10;    \]&#10;    \item Inverse transformation:&#10;    \[&#10;    T^{-1} = \begin{pmatrix}&#10;        0 &amp; 0 &amp; c_3^{-1} \\&#10;        1 &amp; 0 &amp; -a_3 c_3^{-1} \\&#10;        0 &amp; 1 &amp; -b_3 c_3^{-1}&#10;    \end{pmatrix}.&#10;    \]&#10;    \item \textbf{Collineation:} The mappings \( T \) on points and \( T^{-1} \) on lines preserve incidence.&#10;\end{itemize}&#10;&#10;&#10;\end{document}"/>
  <p:tag name="IGUANATEXSIZE" val="20"/>
  <p:tag name="IGUANATEXCURSOR" val="95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3666.292"/>
  <p:tag name="OUTPUTTYPE" val="PNG"/>
  <p:tag name="IGUANATEXVERSION" val="162"/>
  <p:tag name="LATEXADDIN" val="\documentclass{article}&#10;\usepackage{amsmath}&#10;\pagestyle{empty}&#10;\begin{document}&#10;&#10;\[&#10;    (u_1', u_2', u_3')  \begin{pmatrix}&#10;        \alpha_{j+1} \\&#10;        \beta_{j+1} \\&#10;        \gamma_{j+1}&#10;    \end{pmatrix} = &#10;    (u_1', u_2', u_3') T \begin{pmatrix}&#10;        \alpha_{j} \\&#10;        \beta_{j} \\&#10;        \gamma_{j}&#10;    \end{pmatrix}&#10;    =&#10;    (u_1, u_2, u_3) \begin{pmatrix}&#10;        \alpha_{j} \\&#10;        \beta_{j} \\&#10;        \gamma_{j}&#10;    \end{pmatrix}=0.&#10;    \]&#10;&#10;&#10;\end{document}"/>
  <p:tag name="IGUANATEXSIZE" val="20"/>
  <p:tag name="IGUANATEXCURSOR" val="46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72.966"/>
  <p:tag name="ORIGINALWIDTH" val=" 4293.963"/>
  <p:tag name="OUTPUTTYPE" val="PNG"/>
  <p:tag name="IGUANATEXVERSION" val="162"/>
  <p:tag name="LATEXADDIN" val="\documentclass{article}&#10;\usepackage{amsmath}&#10;\pagestyle{empty}&#10;\begin{document}&#10;\begin{itemize}&#10;    \item Suppose line \( (u_1, u_2, u_3) \) contains points \( \{A_{a_0}, A_{a_1}, \ldots, A_{a_q}\} \).&#10;    \item Then, by collineation with the matrix \( T \), the shifted points \( \{A_{a_0+1}, \ldots, A_{a_q+1}\} \) also form a line.&#10;    \item More generally, \( \{A_{a_0+d}, \ldots, A_{a_q+d}\} \) forms a line for any \( d \in [0, n-1] \).&#10;    \item Construct the array:&#10;    \[&#10;    \begin{bmatrix}&#10;        a_0 &amp; a_0+1 &amp; \cdots &amp; a_0+n-1 \\&#10;        a_1 &amp; a_1+1 &amp; \cdots &amp; a_1+n-1 \\&#10;        \vdots &amp; \vdots &amp; \ddots &amp; \vdots \\&#10;        a_q &amp; a_q+1 &amp; \cdots &amp; a_q+n-1&#10;    \end{bmatrix}.&#10;    \]&#10;    \item Each column corresponds to a line; each row is a cyclic permutation of \( Z_n \).&#10;\end{itemize}&#10;&#10;&#10;&#10;\end{document}"/>
  <p:tag name="IGUANATEXSIZE" val="20"/>
  <p:tag name="IGUANATEXCURSOR" val="80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86.764"/>
  <p:tag name="ORIGINALWIDTH" val=" 4094.488"/>
  <p:tag name="OUTPUTTYPE" val="PNG"/>
  <p:tag name="IGUANATEXVERSION" val="162"/>
  <p:tag name="LATEXADDIN" val="\documentclass{article}&#10;\usepackage{amsmath}&#10;\pagestyle{empty}&#10;\begin{document}&#10;\begin{itemize}&#10;    \item Assume \( a_0 = 0 \). Then the columns (lines) containing point \( A_0 \) are:&#10;    \[&#10;    \begin{bmatrix}&#10;        a_0-a_0 &amp; a_0-a_1 &amp; \cdots &amp; a_0-a_q \\&#10;        a_1-a_0 &amp; a_1-a_1 &amp; \cdots &amp; a_1 - a_q \\&#10;        \vdots &amp; \vdots &amp; \ddots &amp; \vdots \\&#10;        a_q-a_0 &amp; a_q - a_1 &amp; \cdots &amp; a_q-a_q&#10;    \end{bmatrix}.&#10;    \]&#10;    \item The \( q+1 \) diagonal entries are 0; off-diagonal differences must be distinct.&#10;    \item Any two distinct lines intersect at eactly one point in $PG(2,q)$. &#10;    \item Thus, \( D = \{a_0, a_1, \ldots, a_q\} \) is a perfect difference set in \( Z_n \), where \( n = q^2 + q + 1 \).&#10;    &#10;   &#10;\end{itemize}&#10;&#10;&#10;&#10;\end{document}"/>
  <p:tag name="IGUANATEXSIZE" val="20"/>
  <p:tag name="IGUANATEXCURSOR" val="37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43.532"/>
  <p:tag name="ORIGINALWIDTH" val=" 4289.464"/>
  <p:tag name="OUTPUTTYPE" val="PNG"/>
  <p:tag name="IGUANATEXVERSION" val="162"/>
  <p:tag name="LATEXADDIN" val="\documentclass{article}&#10;\usepackage{amsmath}&#10;\pagestyle{empty}&#10;\begin{document}&#10;&#10;A field $F$ is a set of elements with two operations $+$   (addition) and  $*$ (multiplication) that satisfy the following properties:&#10;\begin{description}&#10;\item[(i)] The set is an abelian group under addition. The identity element under addition is called the zero element.&#10;\item[(ii)] The set is closed under multiplication, and the set of nonzero elements is an abelian group under multiplication.&#10;The identity element under multiplication is called the one element.&#10;\item[(iii)] {\em Distributivity}: For all $a,b,c$ in the set,&#10;$$(a + b) * c =(a*c)+(b*c).$$&#10;\end{description}&#10;&#10;\end{document}"/>
  <p:tag name="IGUANATEXSIZE" val="20"/>
  <p:tag name="IGUANATEXCURSOR" val="40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78.44"/>
  <p:tag name="ORIGINALWIDTH" val=" 4177.728"/>
  <p:tag name="OUTPUTTYPE" val="PNG"/>
  <p:tag name="IGUANATEXVERSION" val="162"/>
  <p:tag name="LATEXADDIN" val="\documentclass{article}&#10;\usepackage{amsmath}&#10;\pagestyle{empty}&#10;\begin{document}&#10;\begin{itemize}&#10;    \item Find a primitive polynomial \( p(x) = x^3 - a_3 x^2 - b_3 x - c_3 \)  over \( GF(q) \).&#10;    \item Then \( x \) is a primitive element in \( GF(q^3) \):&#10;    \[&#10;    x^j \bmod p(x) = \alpha_j x^2 + \beta_j x + \gamma_j,&#10;    \quad j = 0, 1, \ldots, q^3-2 .\]&#10;   &#10;    \item Let \( n = q^2 + q + 1 \). &#10;  \item Construct the $PG(2,q)$ with the $n$ points &#10;$(x^j \mod p(x))$ for $j=0,1, \ldots, n-1$. &#10;\item Pick the line $(u_1,u_2, u_3)=(1,0,0)$ that contains point 0, i.e., $$x^0=(\alpha_0,\beta_0,\gamma_0)=(0,0,\gamma_0).$$&#10;\item Represent the $q+1$ points in the line as $\{x^{a_0},x^{a_1}, \ldots, x^{a_q}\}$ with $a_0=0$.&#10;\item Then \( D = \{a_0, a_1, \ldots, a_q\} \) is a perfect difference set in \( Z_n \).&#10;  \end{itemize}&#10;&#10;&#10;&#10;&#10;\end{document}"/>
  <p:tag name="IGUANATEXSIZE" val="20"/>
  <p:tag name="IGUANATEXCURSOR" val="36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92.988"/>
  <p:tag name="ORIGINALWIDTH" val=" 3395.575"/>
  <p:tag name="OUTPUTTYPE" val="PNG"/>
  <p:tag name="IGUANATEXVERSION" val="162"/>
  <p:tag name="LATEXADDIN" val="\documentclass{article}&#10;\usepackage{amsmath}&#10;\pagestyle{empty}&#10;\begin{document}&#10;\begin{itemize}&#10;    \item Use the primitive polynomial \( p(x) = x^3 + x + 1 \) over \( GF(2) \).&#10;    \item Collineation matrix:&#10;    \[&#10;    T = \begin{bmatrix}&#10;        0 &amp; 1 &amp; 0 \\&#10;        1 &amp; 0 &amp; 1 \\&#10;        1 &amp; 0 &amp; 0&#10;    \end{bmatrix}&#10;    \]&#10;    \item Let \( x^j = (\alpha_j, \beta_j, \gamma_j) \). Then:&#10;    \[&#10;    \begin{aligned}&#10;    x^0 &amp;= (0,0,1), &amp; x^1 &amp;= (0,1,0), &amp; x^2 &amp;= (1,0,0), \\&#10;    x^3 &amp;= (0,1,1), &amp; x^4 &amp;= (1,1,0), &amp; x^5 &amp;= (1,1,1), \\&#10;    x^6 &amp;= (1,0,1), &amp; x^7 &amp;= x^0.&#10;    \end{aligned}&#10;    \]&#10;    \item These 7 points form \( PG(2,2) \); indices modulo 7.&#10;\end{itemize}&#10;&#10;&#10;&#10;\end{document}"/>
  <p:tag name="IGUANATEXSIZE" val="20"/>
  <p:tag name="IGUANATEXCURSOR" val="66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14.661"/>
  <p:tag name="ORIGINALWIDTH" val=" 3434.571"/>
  <p:tag name="OUTPUTTYPE" val="PNG"/>
  <p:tag name="IGUANATEXVERSION" val="162"/>
  <p:tag name="LATEXADDIN" val="\documentclass{article}&#10;\usepackage{amsmath}&#10;\pagestyle{empty}&#10;\begin{document}&#10;&#10;\begin{itemize}&#10;    \item Start with line \( L_0 = (1,0,0) \Rightarrow \{x^0, x^1, x^3\} \).&#10;    \item Apply inverse collineation:&#10;    \[&#10;    T^{-1} = \begin{bmatrix}&#10;        0 &amp; 0 &amp; 1 \\&#10;        1 &amp; 0 &amp; 0 \\&#10;        0 &amp; 1 &amp; 1&#10;    \end{bmatrix}&#10;    \]&#10;    \item Resulting lines:&#10;    \[&#10;    \begin{aligned}&#10;    L_0 &amp;= \{x^0, x^1, x^3\}, &amp; L_1 &amp;= \{x^1, x^2, x^4\}, \\&#10;    L_2 &amp;= \{x^2, x^3, x^5\}, &amp; L_3 &amp;= \{x^3, x^4, x^6\}, \\&#10;    L_4 &amp;= \{x^4, x^5, x^0\}, &amp; L_5 &amp;= \{x^5, x^6, x^1\}, \\&#10;    L_6 &amp;= \{x^6, x^0, x^2\}&#10;    \end{aligned}&#10;    \]&#10;    \item These define all 7 lines in \( PG(2,2) \).&#10;    \item The corresponding perfect difference set in \( Z_7 \): \( D = \{0, 1, 3\} \).&#10;\end{itemize}&#10;&#10;&#10;\end{document}"/>
  <p:tag name="IGUANATEXSIZE" val="20"/>
  <p:tag name="IGUANATEXCURSOR" val="77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4.2332"/>
  <p:tag name="ORIGINALWIDTH" val=" 2198.725"/>
  <p:tag name="OUTPUTTYPE" val="PNG"/>
  <p:tag name="IGUANATEXVERSION" val="162"/>
  <p:tag name="LATEXADDIN" val="\documentclass{article}&#10;\usepackage{amsmath}&#10;\pagestyle{empty}&#10;\begin{document}&#10;&#10;$x^0=(0,0,1),\,x^1=(0,1,0),\,x^3=(0,1,1)$&#10;&#10;\end{document}"/>
  <p:tag name="IGUANATEXSIZE" val="20"/>
  <p:tag name="IGUANATEXCURSOR" val="10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521.1849"/>
  <p:tag name="OUTPUTTYPE" val="PNG"/>
  <p:tag name="IGUANATEXVERSION" val="162"/>
  <p:tag name="LATEXADDIN" val="\documentclass{article}&#10;\usepackage{amsmath}&#10;\pagestyle{empty}&#10;\begin{document}&#10;$$&#10;\begin{bmatrix}&#10;        0 &amp; 6 &amp; 4 \\&#10;        1 &amp; 0 &amp; 5 \\&#10;        3 &amp; 2 &amp; 0&#10;    \end{bmatrix}&#10;$$&#10;&#10;\end{document}"/>
  <p:tag name="IGUANATEXSIZE" val="20"/>
  <p:tag name="IGUANATEXCURSOR" val="17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60.892"/>
  <p:tag name="ORIGINALWIDTH" val=" 4094.488"/>
  <p:tag name="OUTPUTTYPE" val="PNG"/>
  <p:tag name="IGUANATEXVERSION" val="162"/>
  <p:tag name="LATEXADDIN" val="\documentclass{article}&#10;\usepackage{amsmath}&#10;\pagestyle{empty}&#10;\begin{document}&#10;&#10;\begin{itemize}&#10;    \item A relaxed difference set (RDS) in \( {Z}_p \) can be constructed as:&#10;    \[&#10;    D = \{0,1,\ldots,\Delta-1\} \cup \{2\Delta -1, 3\Delta -1, \ldots, \left\lfloor \frac{p}{\Delta} \right\rfloor \Delta -1 \}&#10;    \]&#10;    \item Observation: evenly spaced elements only need to be placed in the first half of the interval \( [0, p-1] \).&#10;    &#10;    \item Improved RDS construction:&#10;    \[&#10;    D = \{0,1,\ldots,\Delta-1\} \cup \left\{ 2\Delta -1, 3\Delta -1, \ldots, \left( \left\lfloor \frac{p}{2\Delta} \right\rfloor + 1 \right)\Delta -1 \right\}&#10;    \]&#10;    &#10;    \item Approximate number of ``dots'' (elements in \( D \)):&#10;    \[&#10;    \Delta + \frac{p}{2\Delta}&#10;    \]&#10;    &#10;    \item Optimal \( \Delta \) occurs at \( \Delta \approx \sqrt{p/2} \) which minimizes the total number:&#10;    \[&#10;    |D| \approx \sqrt{2p} \approx 1.414 \sqrt{p}&#10;    \]&#10;   &#10;\end{itemize}&#10;&#10;&#10;\end{document}"/>
  <p:tag name="IGUANATEXSIZE" val="20"/>
  <p:tag name="IGUANATEXCURSOR" val="96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76.416"/>
  <p:tag name="ORIGINALWIDTH" val=" 4287.964"/>
  <p:tag name="OUTPUTTYPE" val="PNG"/>
  <p:tag name="IGUANATEXVERSION" val="162"/>
  <p:tag name="LATEXADDIN" val="\documentclass{article}&#10;\usepackage{amsmath}&#10;\pagestyle{empty}&#10;\begin{document}&#10;A binary $(0,1)$ $p \times p$  matrix $M=(m_{i,j})$ is called an {\em ideal} matrix if it satisfies the following two constraints:&#10;\begin{description}&#10;\item[(i)] Each column of $M$ contains exactly one 1, i.e., for all $j=0,1,2, \ldots, p-1$,&#10;$$&#10; \sum_{i=0}^{p-1}m_{i,j}=1.&#10;$$&#10;\item[(ii)] The doubly periodic correlation function $\rho(\cdot,\cdot)$, defined by&#10;$$&#10; \rho(\delta, \tau)=\sum_{i=0}^{p-1}\sum_{j=0}^{p-1} m_{i \oplus \delta, j\oplus \tau}m_{i,j}&#10;$$&#10;where $\delta, \tau$ are integers between 0 and $p-1$ satisfies the condition&#10;$$&#10; \rho(\delta, \tau) \le 1&#10;$$&#10;whenever either $\delta$ or $\tau$ is nonzero.&#10;\end{description}&#10;&#10;&#10;&#10;\end{document}"/>
  <p:tag name="IGUANATEXSIZE" val="20"/>
  <p:tag name="IGUANATEXCURSOR" val="71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&#10;$p \times p$&#10;&#10;&#10;&#10;\end{document}"/>
  <p:tag name="IGUANATEXSIZE" val="26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$C=(c_{i,j})$&#10;&#10;&#10;&#10;\end{document}"/>
  <p:tag name="IGUANATEXSIZE" val="20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1.552"/>
  <p:tag name="LATEXADDIN" val="\documentclass{article}&#10;\usepackage{amsmath}&#10;\pagestyle{empty}&#10;\begin{document}&#10;$(\delta \mod p)=(\tau \mod p)=0$,&#10;&#10;&#10;&#10;\end{document}"/>
  <p:tag name="IGUANATEXSIZE" val="20"/>
  <p:tag name="IGUANATEXCURSOR" val="8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43.982"/>
  <p:tag name="ORIGINALWIDTH" val=" 4097.488"/>
  <p:tag name="OUTPUTTYPE" val="PNG"/>
  <p:tag name="IGUANATEXVERSION" val="162"/>
  <p:tag name="LATEXADDIN" val="\documentclass{article}&#10;\usepackage{amsmath}&#10;\usepackage{amssymb}&#10;\pagestyle{empty}&#10;\begin{document}&#10;&#10;&#10;\begin{itemize}&#10;  \item \textbf{Examples of fields with infinitely many elements}&#10;        \begin{itemize}&#10;          \item Real numbers \(\mathbb{R}\)&#10;          \item Rational numbers \(\mathbb{Q}\)&#10;        \end{itemize}&#10;&#10;  \item \textbf{Finite fields (Galois fields)}&#10;        \[&#10;          GF(q)&#10;          \quad\text{— a field containing exactly }q\text{ elements}.&#10;        \]&#10;&#10;  \item Label the elements&#10;        \[&#10;          GF(q)=\{0,1,2,\dots,q-1\},&#10;        \]&#10;        where&#10;        \begin{itemize}&#10;          \item \(0\): additive identity,&#10;          \item \(1\): multiplicative identity.&#10;        \end{itemize}&#10;&#10;  \item For \(a\in GF(q)\):&#10;        \[&#10;          -a \;\text{ additive inverse},\qquad&#10;          a^{-1}\;\text{ multiplicative inverse }(a\neq0).&#10;        \]&#10;&#10;  \item Familiar algebraic rules hold:&#10;        \[&#10;          -(a+b)=(-a)+(-b),\;&#10;          a\cdot0=0,\;&#10;          a\cdot(-b)=-(a\cdot b).&#10;        \]&#10;&#10;  \item \textbf{Take-away}: within \(GF(q)\) you may&#10;        add, subtract, multiply, and divide (except by~0)&#10;        just as with real numbers—arithmetic simply “wraps’’&#10;        modulo \(q\).&#10;\end{itemize}&#10;&#10;&#10;\end{document}"/>
  <p:tag name="IGUANATEXSIZE" val="20"/>
  <p:tag name="IGUANATEXCURSOR" val="6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7.259"/>
  <p:tag name="LATEXADDIN" val="\documentclass{article}&#10;\usepackage{amsmath}&#10;\pagestyle{empty}&#10;\begin{document}&#10;$(\tau \mod p)=0$ and $(\delta \mod p) \ne 0$,&#10;&#10;&#10;&#10;\end{document}"/>
  <p:tag name="IGUANATEXSIZE" val="20"/>
  <p:tag name="IGUANATEXCURSOR" val="12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3.1496"/>
  <p:tag name="LATEXADDIN" val="\documentclass{article}&#10;\usepackage{amsmath}&#10;\pagestyle{empty}&#10;\begin{document}&#10;$(\tau \mod p)\ne 0$&#10;&#10;&#10;&#10;\end{document}"/>
  <p:tag name="IGUANATEXSIZE" val="20"/>
  <p:tag name="IGUANATEXCURSOR" val="8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$p \times p$ &#10;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8.4665"/>
  <p:tag name="LATEXADDIN" val="\documentclass{article}&#10;\usepackage{amsmath}&#10;\pagestyle{empty}&#10;\begin{document}&#10;$7 \times 7$&#10;&#10;&#10;&#10;\end{document}"/>
  <p:tag name="IGUANATEXSIZE" val="20"/>
  <p:tag name="IGUANATEXCURSOR" val="8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9.715"/>
  <p:tag name="LATEXADDIN" val="\documentclass{article}&#10;\usepackage{amsmath}&#10;\usepackage[dvipsnames]{xcolor}&#10;\pagestyle{empty}&#10;\begin{document}&#10;&#10;$\color{ForestGreen} \delta = 0$&#10;&#10;&#10;&#10;&#10;\end{document}"/>
  <p:tag name="IGUANATEXSIZE" val="26"/>
  <p:tag name="IGUANATEXCURSOR" val="14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9.4638"/>
  <p:tag name="LATEXADDIN" val="\documentclass{article}&#10;\usepackage{amsmath, xcolor}&#10;\pagestyle{empty}&#10;\begin{document}&#10;&#10;$\color{blue} \tau = 0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8.9651"/>
  <p:tag name="LATEXADDIN" val="\documentclass{article}&#10;\usepackage{amsmath}&#10;\usepackage[dvipsnames]{xcolor}&#10;\pagestyle{empty}&#10;\begin{document}&#10;&#10;$\color{ForestGreen} \delta = 3$&#10;&#10;&#10;&#10;&#10;\end{document}"/>
  <p:tag name="IGUANATEXSIZE" val="26"/>
  <p:tag name="IGUANATEXCURSOR" val="14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9.4638"/>
  <p:tag name="LATEXADDIN" val="\documentclass{article}&#10;\usepackage{amsmath, xcolor}&#10;\pagestyle{empty}&#10;\begin{document}&#10;&#10;$\color{blue} \tau = 0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8.9651"/>
  <p:tag name="LATEXADDIN" val="\documentclass{article}&#10;\usepackage{amsmath}&#10;\usepackage[dvipsnames]{xcolor}&#10;\pagestyle{empty}&#10;\begin{document}&#10;&#10;$\color{ForestGreen} \delta = 3$&#10;&#10;&#10;&#10;&#10;\end{document}"/>
  <p:tag name="IGUANATEXSIZE" val="26"/>
  <p:tag name="IGUANATEXCURSOR" val="14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0.9636"/>
  <p:tag name="LATEXADDIN" val="\documentclass{article}&#10;\usepackage{amsmath, xcolor}&#10;\pagestyle{empty}&#10;\begin{document}&#10;&#10;$\color{blue} \tau = 4$&#10;&#10;\end{document}"/>
  <p:tag name="IGUANATEXSIZE" val="26"/>
  <p:tag name="IGUANATEXCURSOR" val="11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31.871"/>
  <p:tag name="ORIGINALWIDTH" val=" 4022.497"/>
  <p:tag name="OUTPUTTYPE" val="PNG"/>
  <p:tag name="IGUANATEXVERSION" val="162"/>
  <p:tag name="LATEXADDIN" val="\documentclass{article}&#10;\usepackage{amsmath}&#10;\usepackage{amssymb}&#10;\pagestyle{empty}&#10;\begin{document}&#10;&#10;\begin{itemize}&#10;  \item A finite (Galois) field \(GF(q)\) \emph{exists iff} \(q\) is a prime power.&#10;  \item Smallest case: \(q=2\). \;Operations correspond to logical XOR and AND.&#10;\end{itemize}&#10;&#10;\[&#10;\scriptsize&#10;\begin{array}{cc}&#10;\begin{array}{c}&#10;\textbf{Addition }(+)\vphantom{\Large A}\\&#10;\begin{array}{c|cc}&#10;+ &amp; 0 &amp; 1\\ \hline&#10;0 &amp; 0 &amp; 1\\&#10;1 &amp; 1 &amp; 0\\&#10;\end{array}&#10;\end{array}&#10;\qquad&#10;&amp;&#10;\begin{array}{c}&#10;\textbf{Multiplication }(*)\vphantom{\Large A}\\&#10;\begin{array}{c|cc}&#10;* &amp; 0 &amp; 1\\ \hline&#10;0 &amp; 0 &amp; 0\\&#10;1 &amp; 0 &amp; 1\\&#10;\end{array}&#10;\end{array}&#10;\end{array}&#10;\]&#10;&#10;&#10;&#10;&#10;&#10;&#10;\end{document}"/>
  <p:tag name="IGUANATEXSIZE" val="20"/>
  <p:tag name="IGUANATEXCURSOR" val="60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2.801"/>
  <p:tag name="ORIGINALWIDTH" val=" 3364.829"/>
  <p:tag name="OUTPUTTYPE" val="PNG"/>
  <p:tag name="IGUANATEXVERSION" val="162"/>
  <p:tag name="LATEXADDIN" val="\documentclass{article}&#10;\usepackage{amsmath}&#10;\pagestyle{empty}&#10;\begin{document}&#10;&#10;Let $p$ be a prime and define&#10;\[&#10;  f(j)=\bigl(c_2 j^2 + c_1 j + c_0\bigr)\mod p,&#10;  \qquad c_2 \neq 0.&#10;\]&#10;Form an $p\times p$ matrix $M=(m_{i,j})$ with&#10;\[&#10;  m_{i,j}=&#10;  \begin{cases}&#10;    1, &amp; p-1-i = f(j),\\&#10;    0, &amp; \text{otherwise}.&#10;  \end{cases}&#10;\]&#10;Then $M$ is an \emph{ideal} matrix (one “1’’ per row and column,\\&#10;the doubly periodic correlation (2D shift-shift) $\le 1$).&#10;&#10;&#10;\end{document}"/>
  <p:tag name="IGUANATEXSIZE" val="20"/>
  <p:tag name="IGUANATEXCURSOR" val="4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186.727"/>
  <p:tag name="ORIGINALWIDTH" val=" 4099.737"/>
  <p:tag name="OUTPUTTYPE" val="PNG"/>
  <p:tag name="IGUANATEXVERSION" val="162"/>
  <p:tag name="LATEXADDIN" val="\documentclass{article}&#10;\usepackage{amsmath}&#10;\pagestyle{empty}&#10;\begin{document}&#10;&#10;\begin{itemize}&#10;  \item For each column $j$, \(p-1-i=f(j)\) fixes a \textbf{unique} row index&#10;        $i$ $\Rightarrow$ exactly one ‘1’ per column.&#10;  \item To verify autocorrelation:&#10;        need to show unique $j$ satisfying&#10;        \[&#10;          m_{i,j}=m_{i\oplus\delta,\;j\oplus\tau}=1&#10;          \quad(\tau\neq0).&#10;        \]\\&#10;  \item Leads to congruence&#10;        \[&#10;          (2c_2\tau\,j)\mod p&#10;          \;=\;&#10;          \bigl(-c_2\tau^2-c_1\tau-\delta\bigr)\mod p.&#10;        \]&#10;  \item Because $c_2\neq0$, $\tau\neq0$, prime field $\Rightarrow$&#10;        \textbf{unique solution} $j$ $\Rightarrow$ correlation bound satisfied.&#10;\end{itemize}&#10;&#10;&#10;\end{document}"/>
  <p:tag name="IGUANATEXSIZE" val="20"/>
  <p:tag name="IGUANATEXCURSOR" val="41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.709"/>
  <p:tag name="ORIGINALWIDTH" val=" 2083.24"/>
  <p:tag name="OUTPUTTYPE" val="PNG"/>
  <p:tag name="IGUANATEXVERSION" val="162"/>
  <p:tag name="LATEXADDIN" val="\documentclass{article}&#10;\usepackage{amsmath}&#10;\pagestyle{empty}&#10;\begin{document}&#10;\begin{eqnarray*}&#10;&amp;&amp;((c_2 (j +\tau)^2 +c_1 (j+ \tau) + c_0) \mod p )\\&#10; &amp;&amp;=((p-1 -i-\delta )\mod p ).&#10;\end{eqnarray*}&#10;&#10;\end{document}"/>
  <p:tag name="IGUANATEXSIZE" val="20"/>
  <p:tag name="IGUANATEXCURSOR" val="15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.709"/>
  <p:tag name="ORIGINALWIDTH" val=" 1399.325"/>
  <p:tag name="OUTPUTTYPE" val="PNG"/>
  <p:tag name="IGUANATEXVERSION" val="162"/>
  <p:tag name="LATEXADDIN" val="\documentclass{article}&#10;\usepackage{amsmath}&#10;\pagestyle{empty}&#10;\begin{document}&#10;\begin{eqnarray*}&#10;&amp;&amp;(c_2 j ^2 +c_1 j + c_0) \mod p )\\&#10; &amp;&amp;=((p-1 -i )\mod p ).&#10;\end{eqnarray*}&#10;&#10;\end{document}"/>
  <p:tag name="IGUANATEXSIZE" val="20"/>
  <p:tag name="IGUANATEXCURSOR" val="14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57.855"/>
  <p:tag name="ORIGINALWIDTH" val=" 4673.416"/>
  <p:tag name="OUTPUTTYPE" val="PNG"/>
  <p:tag name="IGUANATEXVERSION" val="162"/>
  <p:tag name="LATEXADDIN" val="\documentclass{article}&#10;\usepackage{amsmath}&#10;\pagestyle{empty}&#10;\begin{document}&#10;&#10;\begin{tabular}{lcl}&#10;Triangular numbers &amp;&#10;$f(j)=\dfrac{j(j+1)}{2}$ &amp;&#10;jump columns in CRSEQ, T-CH\\[6pt]&#10;Euler pentagonal numbers &amp;&#10;$f(j)=\dfrac{j(3j-1)}{2}$ &amp;&#10;jump columns in DSCR&#10;\end{tabular}&#10;&#10;\medskip&#10;Both are instances of the Elliot–Butson template with suitable&#10;$(c_2,c_1,c_0)$, illustrating how classical number sequences&#10;fit into ideal matrix design.&#10;&#10;\medskip&#10;DRDS uses the ideal matrix constrcuted by $f(j)=\frac{p+1}{2} j^2$.&#10;&#10;\end{document}"/>
  <p:tag name="IGUANATEXSIZE" val="20"/>
  <p:tag name="IGUANATEXCURSOR" val="43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29.284"/>
  <p:tag name="ORIGINALWIDTH" val=" 3379.827"/>
  <p:tag name="OUTPUTTYPE" val="PNG"/>
  <p:tag name="IGUANATEXVERSION" val="162"/>
  <p:tag name="LATEXADDIN" val="\documentclass{article}&#10;\usepackage{amsmath}&#10;\usepackage{amssymb}&#10;\pagestyle{empty}&#10;\begin{document}&#10;&#10;&#10;\begin{itemize}&#10;  \item If \(q\) is prime, \(GF(q)\) is called a \textbf{prime field}.&#10;  \item Arithmetic rules:&#10;        \[&#10;          a+b=(a+b)\bmod q,\qquad&#10;          a\cdot b=(a\cdot b)\bmod q.&#10;        \]&#10;  \item Example \(GF(3)=\{0,1,2\}\):&#10;\end{itemize}&#10;&#10;\[&#10;\scriptsize&#10;\begin{array}{cc}&#10;\begin{array}{c}&#10;\textbf{Addition }(+)\vphantom{\Large A}\\&#10;\begin{array}{c|ccc}&#10;+ &amp; 0 &amp; 1 &amp; 2\\ \hline&#10;0 &amp; 0 &amp; 1 &amp; 2\\&#10;1 &amp; 1 &amp; 2 &amp; 0\\&#10;2 &amp; 2 &amp; 0 &amp; 1\\&#10;\end{array}&#10;\end{array}&#10;\qquad&#10;&amp;&#10;\begin{array}{c}&#10;\textbf{Multiplication }(*)\vphantom{\Large A}\\&#10;\begin{array}{c|ccc}&#10;* &amp; 0 &amp; 1 &amp; 2\\ \hline&#10;0 &amp; 0 &amp; 0 &amp; 0\\&#10;1 &amp; 0 &amp; 1 &amp; 2\\&#10;2 &amp; 0 &amp; 2 &amp; 1\\&#10;\end{array}&#10;\end{array}&#10;\end{array}&#10;\]&#10;&#10;\end{document}"/>
  <p:tag name="IGUANATEXSIZE" val="20"/>
  <p:tag name="IGUANATEXCURSOR" val="10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72.553"/>
  <p:tag name="ORIGINALWIDTH" val=" 4294.713"/>
  <p:tag name="OUTPUTTYPE" val="PNG"/>
  <p:tag name="IGUANATEXVERSION" val="162"/>
  <p:tag name="LATEXADDIN" val="\documentclass{article}&#10;\usepackage{amsmath}&#10;\usepackage{amssymb}&#10;\pagestyle{empty}&#10;\begin{document}&#10;&#10;\scriptsize&#10;\[&#10;\begin{array}{cc}&#10;\begin{array}{c}&#10;\textbf{Addition }(+)\vphantom{\Large A}\\&#10;\begin{array}{c|cccc}&#10;+ &amp; 0 &amp; 1 &amp; 2 &amp; 3\\ \hline&#10;0 &amp; 0 &amp; 1 &amp; 2 &amp; 3\\&#10;1 &amp; 1 &amp; 0 &amp; 3 &amp; 2\\&#10;2 &amp; 2 &amp; 3 &amp; 0 &amp; 1\\&#10;3 &amp; 3 &amp; 2 &amp; 1 &amp; 0\\&#10;\end{array}&#10;\end{array}&#10;\qquad&amp;&#10;\begin{array}{c}&#10;\textbf{Multiplication }(*)\vphantom{\Large A}\\&#10;\begin{array}{c|cccc}&#10;* &amp; 0 &amp; 1 &amp; 2 &amp; 3\\ \hline&#10;0 &amp; 0 &amp; 0 &amp; 0 &amp; 0\\&#10;1 &amp; 0 &amp; 1 &amp; 2 &amp; 3\\&#10;2 &amp; 0 &amp; 2 &amp; 3 &amp; 1\\&#10;3 &amp; 0 &amp; 3 &amp; 1 &amp; 2\\&#10;\end{array}&#10;\end{array}&#10;\end{array}&#10;\]&#10;&#10;\begin{itemize}\footnotesize&#10;  \item Operations in \(GF(4)\) are \emph{not} simple “mod 4’’ arithmetic.&#10;  \item Elements \(\{0,1\}\) behave exactly as in \(GF(2)\).&#10;\end{itemize}&#10;&#10;\noindent {Subfield / Extension Field}: &#10;A subset \(K\subseteq F\) is a \emph{subfield} if it is itself a field under&#10;the addition and multiplication inherited from \(F\).  &#10;Then \(F\) is called an \emph{extension field} of \(K\).&#10;&#10;&#10;\(\Rightarrow\;\) Here \(GF(2)=\{0,1\}\) is a subfield of \(GF(4)\);&#10;conversely, \(GF(4)\) is an extension field of \(GF(2)\).&#10;&#10;&#10;\end{document}"/>
  <p:tag name="IGUANATEXSIZE" val="20"/>
  <p:tag name="IGUANATEXCURSOR" val="81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69.816"/>
  <p:tag name="ORIGINALWIDTH" val=" 3844.77"/>
  <p:tag name="OUTPUTTYPE" val="PNG"/>
  <p:tag name="IGUANATEXVERSION" val="162"/>
  <p:tag name="LATEXADDIN" val="\documentclass{article}&#10;\usepackage{amsmath}&#10;\pagestyle{empty}&#10;\begin{document}&#10;&#10;\begin{itemize}&#10;  \item Base field: \(GF(q)\) with operations \(+\) and \(*\).&#10;  \item Define powers:&#10;        \(x^2 = x*x\),\;&#10;        \(x^h = x^{h-1}*x\) for \(h\ge3\).&#10;  \item A polynomial&#10;        \[&#10;          f(x)=f_{n-1}x^{\,n-1}+f_{n-2}x^{\,n-2}+\dots+f_1x+f_0,&#10;          \qquad f_i\in GF(q).&#10;        \]&#10;  \item \textbf{Monic}: leading coefficient \(f_{n-1}=1\).&#10;  \item Degree = index of the leading (left-most) non-zero coefficient.&#10;\end{itemize}&#10;&#10;&#10;\end{document}"/>
  <p:tag name="IGUANATEXSIZE" val="20"/>
  <p:tag name="IGUANATEXCURSOR" val="53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5.114"/>
  <p:tag name="ORIGINALWIDTH" val=" 3833.521"/>
  <p:tag name="OUTPUTTYPE" val="PNG"/>
  <p:tag name="IGUANATEXVERSION" val="162"/>
  <p:tag name="LATEXADDIN" val="\documentclass{article}&#10;\usepackage{amsmath}&#10;\pagestyle{empty}&#10;\begin{document}&#10;&#10;\[&#10;\begin{aligned}&#10;  f(x)+g(x) &amp;=\sum_{i\ge0}\bigl(f_i+g_i\bigr)\,x^{i},\\[4pt]&#10;  f(x)\,*\,g(x) &amp;=\sum_{i\ge0}\Bigl(\sum_{j=0}^{i}f_j\,g_{i-j}\Bigr)x^{i}.&#10;\end{aligned}&#10;\]&#10;&#10;\medskip&#10;\textbf{Divisibility}\;  &#10;\(h(x)\) is divisible by \(f(x)\) if \(\exists\,g(x)\) s.t.&#10;\(h(x)=f(x)*g(x).\)&#10;&#10;&#10;\end{document}"/>
  <p:tag name="IGUANATEXSIZE" val="20"/>
  <p:tag name="IGUANATEXCURSOR" val="36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2.xml><?xml version="1.0" encoding="utf-8"?>
<a:theme xmlns:a="http://schemas.openxmlformats.org/drawingml/2006/main" name="2_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376673</TotalTime>
  <Words>574</Words>
  <Application>Microsoft Office PowerPoint</Application>
  <PresentationFormat>如螢幕大小 (4:3)</PresentationFormat>
  <Paragraphs>252</Paragraphs>
  <Slides>43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43</vt:i4>
      </vt:variant>
    </vt:vector>
  </HeadingPairs>
  <TitlesOfParts>
    <vt:vector size="55" baseType="lpstr">
      <vt:lpstr>新細明體</vt:lpstr>
      <vt:lpstr>Arial</vt:lpstr>
      <vt:lpstr>Calibri</vt:lpstr>
      <vt:lpstr>Calibri Light</vt:lpstr>
      <vt:lpstr>Cambria Math</vt:lpstr>
      <vt:lpstr>Times New Roman</vt:lpstr>
      <vt:lpstr>Verdana</vt:lpstr>
      <vt:lpstr>Wingdings 2</vt:lpstr>
      <vt:lpstr>Wingdings 3</vt:lpstr>
      <vt:lpstr>Lab607_4_3</vt:lpstr>
      <vt:lpstr>2_Lab607_4_3</vt:lpstr>
      <vt:lpstr>2_Office 佈景主題</vt:lpstr>
      <vt:lpstr>An Introduction to the Multichannel Rendezvous Problem-Supplemental Material on Perfect Difference Sets</vt:lpstr>
      <vt:lpstr>Perfect difference sets</vt:lpstr>
      <vt:lpstr>Group</vt:lpstr>
      <vt:lpstr>Group</vt:lpstr>
      <vt:lpstr>Field</vt:lpstr>
      <vt:lpstr>PowerPoint 簡報</vt:lpstr>
      <vt:lpstr>GF(2)</vt:lpstr>
      <vt:lpstr>GF(3)</vt:lpstr>
      <vt:lpstr>GF(4) and subfield</vt:lpstr>
      <vt:lpstr>Polynomials over GF(q)</vt:lpstr>
      <vt:lpstr>Polynomial arithmetic </vt:lpstr>
      <vt:lpstr>PowerPoint 簡報</vt:lpstr>
      <vt:lpstr>Prime polynomials and F[x]/p(x)</vt:lpstr>
      <vt:lpstr>Field extension via prime polynomial</vt:lpstr>
      <vt:lpstr>Primitive element and primitive polynomial</vt:lpstr>
      <vt:lpstr>Coordinates in GF(qn)</vt:lpstr>
      <vt:lpstr>Constructions of finite projective planes PG(2,q)</vt:lpstr>
      <vt:lpstr>The Fano plane (order 2)</vt:lpstr>
      <vt:lpstr>Existence of Finite Projective Planes</vt:lpstr>
      <vt:lpstr>Construct a finite projective plane from a Galois field</vt:lpstr>
      <vt:lpstr>Lines and Properties of PG(2,q)</vt:lpstr>
      <vt:lpstr>PowerPoint 簡報</vt:lpstr>
      <vt:lpstr>Singer’s construction of a perfect difference set from the finite projective plane PG(2,q)</vt:lpstr>
      <vt:lpstr>S={1,2,4} is a (3,7)-perfect difference set</vt:lpstr>
      <vt:lpstr>Primitive Polynomial and PG(2,q)</vt:lpstr>
      <vt:lpstr>PowerPoint 簡報</vt:lpstr>
      <vt:lpstr>Collineation and Line Transformation</vt:lpstr>
      <vt:lpstr>Lines via Collineation</vt:lpstr>
      <vt:lpstr>Perfect Difference Sets and PG(2,q)</vt:lpstr>
      <vt:lpstr>Singer’s construction</vt:lpstr>
      <vt:lpstr>Example: Primitive Polynomial over  GF(2) </vt:lpstr>
      <vt:lpstr>Lines and the Perfect Difference Set in  Z7</vt:lpstr>
      <vt:lpstr> Construction of Relaxed Difference Sets (RDS)</vt:lpstr>
      <vt:lpstr>PowerPoint 簡報</vt:lpstr>
      <vt:lpstr>Ideal matrices</vt:lpstr>
      <vt:lpstr>Ideal matrices</vt:lpstr>
      <vt:lpstr>Ideal matrices</vt:lpstr>
      <vt:lpstr>PowerPoint 簡報</vt:lpstr>
      <vt:lpstr>PowerPoint 簡報</vt:lpstr>
      <vt:lpstr>PowerPoint 簡報</vt:lpstr>
      <vt:lpstr>The Elliot-Butson construction of ideal matrices</vt:lpstr>
      <vt:lpstr>Proof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張正尚</cp:lastModifiedBy>
  <cp:revision>1512</cp:revision>
  <dcterms:created xsi:type="dcterms:W3CDTF">2018-07-02T05:24:52Z</dcterms:created>
  <dcterms:modified xsi:type="dcterms:W3CDTF">2025-07-22T18:03:57Z</dcterms:modified>
</cp:coreProperties>
</file>