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0" r:id="rId1"/>
  </p:sldMasterIdLst>
  <p:notesMasterIdLst>
    <p:notesMasterId r:id="rId29"/>
  </p:notesMasterIdLst>
  <p:sldIdLst>
    <p:sldId id="838" r:id="rId2"/>
    <p:sldId id="824" r:id="rId3"/>
    <p:sldId id="822" r:id="rId4"/>
    <p:sldId id="823" r:id="rId5"/>
    <p:sldId id="825" r:id="rId6"/>
    <p:sldId id="492" r:id="rId7"/>
    <p:sldId id="792" r:id="rId8"/>
    <p:sldId id="393" r:id="rId9"/>
    <p:sldId id="394" r:id="rId10"/>
    <p:sldId id="395" r:id="rId11"/>
    <p:sldId id="397" r:id="rId12"/>
    <p:sldId id="396" r:id="rId13"/>
    <p:sldId id="791" r:id="rId14"/>
    <p:sldId id="793" r:id="rId15"/>
    <p:sldId id="794" r:id="rId16"/>
    <p:sldId id="826" r:id="rId17"/>
    <p:sldId id="827" r:id="rId18"/>
    <p:sldId id="828" r:id="rId19"/>
    <p:sldId id="829" r:id="rId20"/>
    <p:sldId id="830" r:id="rId21"/>
    <p:sldId id="831" r:id="rId22"/>
    <p:sldId id="832" r:id="rId23"/>
    <p:sldId id="833" r:id="rId24"/>
    <p:sldId id="834" r:id="rId25"/>
    <p:sldId id="837" r:id="rId26"/>
    <p:sldId id="836" r:id="rId27"/>
    <p:sldId id="835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4AAE6"/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71429" autoAdjust="0"/>
  </p:normalViewPr>
  <p:slideViewPr>
    <p:cSldViewPr snapToGrid="0">
      <p:cViewPr varScale="1">
        <p:scale>
          <a:sx n="84" d="100"/>
          <a:sy n="84" d="100"/>
        </p:scale>
        <p:origin x="1402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F339-2980-48BE-89D5-368FF2D26E8D}" type="datetimeFigureOut">
              <a:rPr lang="zh-TW" altLang="en-US" smtClean="0"/>
              <a:t>2025/7/23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15B5-0933-4E4A-BAC6-0CF3AB566E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4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DA3A-BCF0-A5B1-EB28-C2EE587D4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0383C68-3FB8-EEE1-72C9-FA8148B3C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F70CA-1A78-4C67-A178-60072862808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A5B0E28-6364-FD56-234A-861EAAF84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A08104-EAA6-5059-E386-5D5BA4C04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1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B9D5-AC71-87BF-EDA4-683F321F7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CAEDEFFD-6D7F-44D1-23AB-9685AE5AB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9F0602B-C75C-2DEB-34B9-9B92D284E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8BFC98-94B1-9049-BEB1-066812DEB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6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6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0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15B5-0933-4E4A-BAC6-0CF3AB566E3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2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National Tsing Hua University </a:t>
              </a:r>
              <a:endPara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4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880765-9BA3-4441-A899-CFDD860695B8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010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E7EC1C-A736-450E-96EC-50F743A1E02B}" type="datetime1">
              <a:rPr lang="en-US" altLang="zh-TW" smtClean="0"/>
              <a:pPr/>
              <a:t>7/23/2025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9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7/23/2025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1.xml"/><Relationship Id="rId7" Type="http://schemas.openxmlformats.org/officeDocument/2006/relationships/image" Target="../media/image3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33.xml"/><Relationship Id="rId10" Type="http://schemas.openxmlformats.org/officeDocument/2006/relationships/image" Target="../media/image33.png"/><Relationship Id="rId4" Type="http://schemas.openxmlformats.org/officeDocument/2006/relationships/tags" Target="../tags/tag32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7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39.xml"/><Relationship Id="rId10" Type="http://schemas.openxmlformats.org/officeDocument/2006/relationships/image" Target="../media/image39.png"/><Relationship Id="rId4" Type="http://schemas.openxmlformats.org/officeDocument/2006/relationships/tags" Target="../tags/tag38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6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4.png"/><Relationship Id="rId5" Type="http://schemas.openxmlformats.org/officeDocument/2006/relationships/tags" Target="../tags/tag12.xml"/><Relationship Id="rId10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E5BDE-84B3-EA1C-A596-4EDE6019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4DF306-B42E-5EB3-0057-5392FD1D55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12637"/>
            <a:ext cx="7678738" cy="175432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TW" sz="3600" dirty="0"/>
              <a:t>An Introduction to the Multichannel Rendezvous Problem-Supplemental</a:t>
            </a:r>
            <a:r>
              <a:rPr lang="zh-TW" altLang="en-US" sz="3600" dirty="0"/>
              <a:t> </a:t>
            </a:r>
            <a:r>
              <a:rPr lang="en-US" altLang="zh-TW" sz="3600" dirty="0"/>
              <a:t>Material on Difference Sets, Ideal Matrices and Orthogonal Latin Squares</a:t>
            </a:r>
          </a:p>
        </p:txBody>
      </p:sp>
      <p:sp>
        <p:nvSpPr>
          <p:cNvPr id="15363" name="文字方塊 2">
            <a:extLst>
              <a:ext uri="{FF2B5EF4-FFF2-40B4-BE49-F238E27FC236}">
                <a16:creationId xmlns:a16="http://schemas.microsoft.com/office/drawing/2014/main" id="{C9B21CAD-6BF3-24D2-9298-2FA086F8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777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Prof. Cheng-Shang Chang 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張正尚教授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Institute of Communications Engineering National Tsing Hua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412470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94560" y="70643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8896" cy="2416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4648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94560" y="180371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6915" cy="2416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4648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94560" y="706438"/>
          <a:ext cx="491282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790501579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90964905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78578609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675356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8549880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974298483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59639765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5826224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74461855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5434124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6982446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02576148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081808858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903594470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020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567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41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97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17907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59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85783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1966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315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872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306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68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9932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4517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99410" y="1803718"/>
          <a:ext cx="24564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16">
                  <a:extLst>
                    <a:ext uri="{9D8B030D-6E8A-4147-A177-3AD203B41FA5}">
                      <a16:colId xmlns:a16="http://schemas.microsoft.com/office/drawing/2014/main" val="3106132011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138824822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39432190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41021598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2335455355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3876471316"/>
                    </a:ext>
                  </a:extLst>
                </a:gridCol>
                <a:gridCol w="350916">
                  <a:extLst>
                    <a:ext uri="{9D8B030D-6E8A-4147-A177-3AD203B41FA5}">
                      <a16:colId xmlns:a16="http://schemas.microsoft.com/office/drawing/2014/main" val="1800057555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9546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73841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210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6949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459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3162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A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39242"/>
                  </a:ext>
                </a:extLst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" y="1208567"/>
            <a:ext cx="736915" cy="24167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69" y="323992"/>
            <a:ext cx="768610" cy="2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B56EC-0E2B-3CFE-D739-42A52992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CF20D-031A-254C-7773-109E84D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91EC-D0E1-7C93-95F7-61E2F616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Elliot-Butson construction</a:t>
            </a:r>
            <a:r>
              <a:rPr lang="zh-TW" altLang="en-US" dirty="0"/>
              <a:t> </a:t>
            </a:r>
            <a:r>
              <a:rPr lang="en-US" altLang="zh-TW" dirty="0"/>
              <a:t>of ideal matrices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3109E-ABF3-D3CE-6EA3-DE33C46428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3464" y="1668823"/>
            <a:ext cx="7525590" cy="37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16CD6-FD53-9305-5342-53C04B52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58ADED-8F64-1FBA-D332-CE9C7953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20"/>
          </a:xfrm>
        </p:spPr>
        <p:txBody>
          <a:bodyPr>
            <a:normAutofit fontScale="90000"/>
          </a:bodyPr>
          <a:lstStyle/>
          <a:p>
            <a:r>
              <a:rPr lang="en-US" dirty="0"/>
              <a:t>Proof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70065-0AF9-A3F8-5613-F252C6CCD6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2192" y="1095556"/>
            <a:ext cx="8330671" cy="5008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BC4EB-759B-598B-7DD8-C03C3039E6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80811" y="3096047"/>
            <a:ext cx="4233143" cy="665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572663-45E3-D71C-A433-225ADE1AC1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1298" y="3086239"/>
            <a:ext cx="2942476" cy="6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9DACC-A59E-B74F-ADBB-0B5B9CB2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BCE9D-0BD6-9E09-3484-9352477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B6AE16-8D98-6686-A779-C120FD51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87449-BA29-BC51-283D-61BE6F00B8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0910" y="1703238"/>
            <a:ext cx="7962179" cy="28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EF483C-844E-F14D-4046-D5C879500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300D8-4001-0912-AC81-DEEBF0B9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012288-3BBA-8FE3-4BB0-913FE750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Constructions of orthogonal Latin squares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05ACFC-16F9-1EC4-602F-1CFB03F5E3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1" y="1589515"/>
            <a:ext cx="8005312" cy="36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E0920-885B-FD7B-0681-76432039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76DB2-B268-654D-5AD4-90977169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46A947-353F-EC89-81A0-3086A570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Example: Orthogonal Latin Squares for </a:t>
            </a:r>
            <a:r>
              <a:rPr lang="en-US" sz="2800" i="1" dirty="0"/>
              <a:t>N=4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F0DCB-29C1-D0E0-F44B-717143BAF5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7052" y="1174524"/>
            <a:ext cx="7115733" cy="4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E54A81-C941-062C-BB14-1068BF1A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41780-4375-556E-9CE0-112FFA55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6CB0BF-227F-D5E5-DEA6-924A6D61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of Mutually Orthogonal Latin Squares Using Galois Fields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1BAEF-205D-54FC-7A92-A244DC58F1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8507" y="1863306"/>
            <a:ext cx="7859569" cy="33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EFD4B-EB9D-C492-A1FD-DEA25E6F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9DC50-11BA-9AB2-9C80-E7FA1D53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D8753-351D-DF2E-D8A6-D0D9B5BF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</a:t>
            </a:r>
            <a:r>
              <a:rPr lang="en-US" sz="2800" i="1" dirty="0"/>
              <a:t>N=5</a:t>
            </a:r>
            <a:r>
              <a:rPr lang="en-US" sz="2800" dirty="0"/>
              <a:t>, the four orthogonal Latin squares are as follows: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E198A-E558-DAD9-A42D-AEFC053AC4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02589" y="1719729"/>
            <a:ext cx="6323162" cy="403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E01F02-6848-1E95-DA32-31A3A251F8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0275" y="2522748"/>
            <a:ext cx="637573" cy="194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53594C-0679-EC7A-7AED-2041D7CD24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90492" y="2411814"/>
            <a:ext cx="736914" cy="22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6A87EB-90C5-6DC9-22DE-3784B49AE1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1582" y="4671935"/>
            <a:ext cx="568381" cy="17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3123C0-5208-1B58-170B-D7394839FE2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55150" y="4671934"/>
            <a:ext cx="731773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26695BE-F9C4-EB7F-97E0-F4CB5ADF4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DE97963-063C-148D-7B60-49FE057D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3F2DCE1-2723-4B70-8E12-42F9FC89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11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Singer’s construction</a:t>
            </a:r>
            <a:endParaRPr lang="zh-TW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1006D-85E7-52DA-290F-24ABDDFA67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7127" y="1010477"/>
            <a:ext cx="8129753" cy="50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F7DB19-1535-51DB-9EE3-670A046E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4A02E-2F9B-1F7D-FF27-427DCB15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FB8C77-5DEB-4F68-9227-D1A6EA94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364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8DB2A3-C7AB-DC92-9A85-AE4D81DD55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5" y="983411"/>
            <a:ext cx="8229600" cy="4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41699-8525-C8A1-2816-9EBA16BA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EA895-1AAE-000D-3BB6-52A90910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Orthogonal Latin Squares via Rotators and Reflectors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7330C-E931-B73B-3129-97FD34A1A2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" y="1730712"/>
            <a:ext cx="6412352" cy="254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D2DCE-C4A8-059F-0346-B70DA8CE69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55785" y="1820098"/>
            <a:ext cx="1331015" cy="1184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4A62EE-EBFA-42EA-0E9F-E9CC8924E8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10038" y="3321389"/>
            <a:ext cx="1376762" cy="11846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9308D0-9622-DF24-28BB-2BA9719E6C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8838" y="4972649"/>
            <a:ext cx="7780571" cy="410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7B08B5-E910-329C-7986-BA73F6ACDB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34294" y="2892707"/>
            <a:ext cx="2462476" cy="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19553D-13D6-26C2-C70C-8E477F69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FB16E-C235-14AC-71CC-E8D5C0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6ABB1B-B9CD-593E-7976-0A20D26A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037"/>
          </a:xfrm>
        </p:spPr>
        <p:txBody>
          <a:bodyPr>
            <a:normAutofit fontScale="90000"/>
          </a:bodyPr>
          <a:lstStyle/>
          <a:p>
            <a:r>
              <a:rPr lang="en-US" dirty="0"/>
              <a:t>MacNeish's Direct Product Construction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9734F-A0DE-D4A1-A77D-FF5675CD27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197" y="1228783"/>
            <a:ext cx="8334603" cy="47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6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62C696-654D-FC15-686D-1236F23C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33F6-5095-7A50-2134-40BE497C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3A11F-72BA-08B4-F769-5D4ED45AEC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475" y="390519"/>
            <a:ext cx="7843897" cy="460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10B095-A219-1084-B2BC-65C6CAA707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" y="937576"/>
            <a:ext cx="7891812" cy="5276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5B0C8-D637-165D-9716-414CE17475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9254" y="2976113"/>
            <a:ext cx="1011076" cy="8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184C9-6B01-274F-1FD6-3746D9033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8DB32-C237-1BA4-279E-6793A78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ABBED9-814C-C14B-222F-D00333A8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E066D-3B42-5A64-3A6A-179376ED74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0213" y="2022416"/>
            <a:ext cx="7294477" cy="3663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59FAC-0A7B-3CE6-84A5-7C37357913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6873" y="2424023"/>
            <a:ext cx="1167992" cy="10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67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B5447-62EA-AA04-C42C-C95901CF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05CAF-9EAB-84A2-6118-217E8D59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6BE1B-CE25-E9E0-6A9F-049BDDBA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543"/>
          </a:xfrm>
        </p:spPr>
        <p:txBody>
          <a:bodyPr>
            <a:normAutofit/>
          </a:bodyPr>
          <a:lstStyle/>
          <a:p>
            <a:r>
              <a:rPr lang="en-US" dirty="0"/>
              <a:t>Tournament Design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54F81F-C4C2-E494-3819-2AA84156F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1308" y="1288242"/>
            <a:ext cx="8341976" cy="44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7C2932-45A1-232B-8EC5-377F9000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E79FA-3440-28DC-A381-141426B3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F8B593-C1B0-0269-6DE5-389A2092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9B68-F117-BE37-86FB-1A32490CD5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5775" y="478287"/>
            <a:ext cx="7410090" cy="508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B4C00C-92B4-E7DF-D7D1-007CB5EB92D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199" y="1621286"/>
            <a:ext cx="8229596" cy="397725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CDBD034-4B00-EF23-877A-C85FC8F72035}"/>
              </a:ext>
            </a:extLst>
          </p:cNvPr>
          <p:cNvSpPr txBox="1"/>
          <p:nvPr/>
        </p:nvSpPr>
        <p:spPr>
          <a:xfrm>
            <a:off x="1851547" y="1150961"/>
            <a:ext cx="147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Time slots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CD94B5-85F4-FE62-B4FC-1F449F7FBA8D}"/>
              </a:ext>
            </a:extLst>
          </p:cNvPr>
          <p:cNvSpPr txBox="1"/>
          <p:nvPr/>
        </p:nvSpPr>
        <p:spPr>
          <a:xfrm>
            <a:off x="213847" y="2101139"/>
            <a:ext cx="461665" cy="1324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/>
              <a:t>Channels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3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8E2E8-0CDC-48E8-2BF7-6C746C73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96B33-2FE2-8CA6-9BAC-CE35360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C05A7-02FD-EEC4-0A75-B402CAF5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Tournament Design and Balanced Tournament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38B99-57ED-BBF7-7BDE-2C5C97CC1E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0636" y="1621766"/>
            <a:ext cx="8086164" cy="41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832A7-90CC-7BCF-6284-A21D5C88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C17C1-5800-19BA-7AED-98A8003A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79948-6785-12C1-E762-0027C1C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Primitive Polynomial over  </a:t>
            </a:r>
            <a:r>
              <a:rPr lang="en-US" i="1" dirty="0"/>
              <a:t>GF(2)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027E6-BFAB-751B-7687-F610C7579C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7465" y="1481327"/>
            <a:ext cx="76046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triangle with circles and dots&#10;&#10;AI-generated content may be incorrect.">
            <a:extLst>
              <a:ext uri="{FF2B5EF4-FFF2-40B4-BE49-F238E27FC236}">
                <a16:creationId xmlns:a16="http://schemas.microsoft.com/office/drawing/2014/main" id="{5646F88E-8980-7578-F8F1-6F8F21691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0405" y="3604333"/>
            <a:ext cx="1944673" cy="19797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7B20C-B7E9-9808-7B68-B7E61368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6B04D-EE86-C4DB-2069-29AA37DA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19381" cy="557153"/>
          </a:xfrm>
        </p:spPr>
        <p:txBody>
          <a:bodyPr>
            <a:normAutofit/>
          </a:bodyPr>
          <a:lstStyle/>
          <a:p>
            <a:r>
              <a:rPr lang="en-US" sz="2800" dirty="0"/>
              <a:t>Lines and the Perfect Difference Set in  Z</a:t>
            </a:r>
            <a:r>
              <a:rPr lang="en-US" sz="2800" baseline="-32000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84ECB-A9BF-0C1C-E653-6121FC7D56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" y="878951"/>
            <a:ext cx="8419381" cy="5516190"/>
          </a:xfrm>
          <a:prstGeom prst="rect">
            <a:avLst/>
          </a:prstGeom>
        </p:spPr>
      </p:pic>
      <p:pic>
        <p:nvPicPr>
          <p:cNvPr id="9" name="圖片 8" descr="\documentclass{article}&#10;\usepackage{amsmath}&#10;\pagestyle{empty}&#10;\begin{document}&#10;&#10;$x^0=(0,0,1),\,x^1=(0,1,0),\,x^3=(0,1,1)$&#10;&#10;\end{document}" title="IguanaTex Picture Display">
            <a:extLst>
              <a:ext uri="{FF2B5EF4-FFF2-40B4-BE49-F238E27FC236}">
                <a16:creationId xmlns:a16="http://schemas.microsoft.com/office/drawing/2014/main" id="{EED5F9A4-3650-A344-A077-BABBB7F883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70439" y="1302603"/>
            <a:ext cx="4467810" cy="272762"/>
          </a:xfrm>
          <a:prstGeom prst="rect">
            <a:avLst/>
          </a:prstGeom>
        </p:spPr>
      </p:pic>
      <p:pic>
        <p:nvPicPr>
          <p:cNvPr id="11" name="圖片 10" descr="\documentclass{article}&#10;\usepackage{amsmath}&#10;\pagestyle{empty}&#10;\begin{document}&#10;$$&#10;\begin{bmatrix}&#10;        0 &amp; 6 &amp; 4 \\&#10;        1 &amp; 0 &amp; 5 \\&#10;        3 &amp; 2 &amp; 0&#10;    \end{bmatrix}&#10;$$&#10;&#10;\end{document}" title="IguanaTex Picture Display">
            <a:extLst>
              <a:ext uri="{FF2B5EF4-FFF2-40B4-BE49-F238E27FC236}">
                <a16:creationId xmlns:a16="http://schemas.microsoft.com/office/drawing/2014/main" id="{D568E045-5CAC-3AFA-6466-8DD24B2C22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56406" y="4987499"/>
            <a:ext cx="1059048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6C2D3AA-5043-FEBA-24A8-761DD2DD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A5C811D-7729-C157-EC75-FB24FCA9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1E8A961-8A07-D45A-2248-E268ED78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481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 Construction of Relaxed Difference Sets (RDS)</a:t>
            </a:r>
            <a:endParaRPr lang="zh-TW" altLang="en-US" sz="2800" dirty="0"/>
          </a:p>
        </p:txBody>
      </p:sp>
      <p:pic>
        <p:nvPicPr>
          <p:cNvPr id="8" name="圖片 7" descr="\documentclass{article}&#10;\usepackage{amsmath}&#10;\pagestyle{empty}&#10;\begin{document}&#10;&#10;\begin{itemize}&#10;    \item A relaxed difference set (RDS) in \( {Z}_p \) can be constructed as:&#10;    \[&#10;    D = \{0,1,\ldots,\Delta-1\} \cup \{2\Delta -1, 3\Delta -1, \ldots, \left\lfloor \frac{p}{\Delta} \right\rfloor \Delta -1 \}&#10;    \]&#10;    \item Observation: evenly spaced elements only need to be placed in the first half of the interval \( [0, p-1] \).&#10;    &#10;    \item Improved RDS construction:&#10;    \[&#10;    D = \{0,1,\ldots,\Delta-1\} \cup \left\{ 2\Delta -1, 3\Delta -1, \ldots, \left( \left\lfloor \frac{p}{2\Delta} \right\rfloor + 1 \right)\Delta -1 \right\}&#10;    \]&#10;    &#10;    \item Approximate number of ``dots'' (elements in \( D \)):&#10;    \[&#10;    \Delta + \frac{p}{2\Delta}&#10;    \]&#10;    &#10;    \item Optimal \( \Delta \) occurs at \( \Delta \approx \sqrt{p/2} \) which minimizes the total number:&#10;    \[&#10;    |D| \approx \sqrt{2p} \approx 1.414 \sqrt{p}&#10;    \]&#10;   &#10;\end{itemize}&#10;&#10;&#10;\end{document}" title="IguanaTex Picture Display">
            <a:extLst>
              <a:ext uri="{FF2B5EF4-FFF2-40B4-BE49-F238E27FC236}">
                <a16:creationId xmlns:a16="http://schemas.microsoft.com/office/drawing/2014/main" id="{A25CFA3C-CABA-70C2-4883-0FA9E9FF23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6561" y="850709"/>
            <a:ext cx="8534400" cy="52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表格 71">
            <a:extLst>
              <a:ext uri="{FF2B5EF4-FFF2-40B4-BE49-F238E27FC236}">
                <a16:creationId xmlns:a16="http://schemas.microsoft.com/office/drawing/2014/main" id="{3AE630B7-0997-4323-837B-5B75BDD931F2}"/>
              </a:ext>
            </a:extLst>
          </p:cNvPr>
          <p:cNvGraphicFramePr>
            <a:graphicFrameLocks noGrp="1"/>
          </p:cNvGraphicFramePr>
          <p:nvPr/>
        </p:nvGraphicFramePr>
        <p:xfrm>
          <a:off x="352194" y="3631621"/>
          <a:ext cx="8429523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6501">
                  <a:extLst>
                    <a:ext uri="{9D8B030D-6E8A-4147-A177-3AD203B41FA5}">
                      <a16:colId xmlns:a16="http://schemas.microsoft.com/office/drawing/2014/main" val="3900194049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59536500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51686544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49942588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49775619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35112414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06423385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10021742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748828209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80344540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12529616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19455150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19170800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66987052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19636528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23615719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60812054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67402418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77652962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412748981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06811247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095932948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572138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6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502708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DA86DD4-50FB-430B-85D6-E5B100B3C447}"/>
                  </a:ext>
                </a:extLst>
              </p:cNvPr>
              <p:cNvSpPr/>
              <p:nvPr/>
            </p:nvSpPr>
            <p:spPr>
              <a:xfrm>
                <a:off x="287524" y="472240"/>
                <a:ext cx="7056784" cy="543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Construction of an RDS with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p</a:t>
                </a:r>
                <a:r>
                  <a:rPr kumimoji="0" lang="en-US" altLang="zh-TW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23, |D| 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0" lang="en-US" altLang="zh-TW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altLang="zh-TW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zh-TW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kumimoji="1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 5</a:t>
                </a:r>
                <a:endPara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DA86DD4-50FB-430B-85D6-E5B100B3C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472240"/>
                <a:ext cx="7056784" cy="543995"/>
              </a:xfrm>
              <a:prstGeom prst="rect">
                <a:avLst/>
              </a:prstGeom>
              <a:blipFill>
                <a:blip r:embed="rId3"/>
                <a:stretch>
                  <a:fillRect l="-1554" t="-5556" r="-86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0BA2316F-08AB-4778-A02B-428BF54C1197}"/>
              </a:ext>
            </a:extLst>
          </p:cNvPr>
          <p:cNvGraphicFramePr>
            <a:graphicFrameLocks noGrp="1"/>
          </p:cNvGraphicFramePr>
          <p:nvPr/>
        </p:nvGraphicFramePr>
        <p:xfrm>
          <a:off x="352195" y="1556792"/>
          <a:ext cx="8429523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6501">
                  <a:extLst>
                    <a:ext uri="{9D8B030D-6E8A-4147-A177-3AD203B41FA5}">
                      <a16:colId xmlns:a16="http://schemas.microsoft.com/office/drawing/2014/main" val="250988134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48799936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30890867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61865566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05228143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05955762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10293256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264547854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97839005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540985200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910954621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89287771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68579530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57251764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66744646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89390985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515391144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313377172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720755849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451865807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3160740843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2803459896"/>
                    </a:ext>
                  </a:extLst>
                </a:gridCol>
                <a:gridCol w="366501">
                  <a:extLst>
                    <a:ext uri="{9D8B030D-6E8A-4147-A177-3AD203B41FA5}">
                      <a16:colId xmlns:a16="http://schemas.microsoft.com/office/drawing/2014/main" val="129587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6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8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9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10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11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12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13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14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15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16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17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18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19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20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21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22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23</a:t>
                      </a:r>
                      <a:endParaRPr lang="zh-TW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79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62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8342978"/>
                  </a:ext>
                </a:extLst>
              </a:tr>
            </a:tbl>
          </a:graphicData>
        </a:graphic>
      </p:graphicFrame>
      <p:grpSp>
        <p:nvGrpSpPr>
          <p:cNvPr id="25" name="群組 24">
            <a:extLst>
              <a:ext uri="{FF2B5EF4-FFF2-40B4-BE49-F238E27FC236}">
                <a16:creationId xmlns:a16="http://schemas.microsoft.com/office/drawing/2014/main" id="{90EBE6B7-99A3-467D-9FC7-832087A3418F}"/>
              </a:ext>
            </a:extLst>
          </p:cNvPr>
          <p:cNvGrpSpPr/>
          <p:nvPr/>
        </p:nvGrpSpPr>
        <p:grpSpPr>
          <a:xfrm>
            <a:off x="467544" y="2060848"/>
            <a:ext cx="1608332" cy="144016"/>
            <a:chOff x="467544" y="2060848"/>
            <a:chExt cx="1608332" cy="144016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336FE17C-8329-47EA-9B83-5E1005D044C3}"/>
                </a:ext>
              </a:extLst>
            </p:cNvPr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D262F00A-F3D2-434F-BBA3-FDD3BC9193AF}"/>
                </a:ext>
              </a:extLst>
            </p:cNvPr>
            <p:cNvSpPr/>
            <p:nvPr/>
          </p:nvSpPr>
          <p:spPr>
            <a:xfrm>
              <a:off x="82758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038138BC-1BDE-48B6-A102-422F5AD63F7C}"/>
                </a:ext>
              </a:extLst>
            </p:cNvPr>
            <p:cNvSpPr/>
            <p:nvPr/>
          </p:nvSpPr>
          <p:spPr>
            <a:xfrm>
              <a:off x="1195676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5420B26C-880D-4350-809A-6D361E7B2B21}"/>
                </a:ext>
              </a:extLst>
            </p:cNvPr>
            <p:cNvSpPr/>
            <p:nvPr/>
          </p:nvSpPr>
          <p:spPr>
            <a:xfrm>
              <a:off x="1563768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9377859F-D08F-4E2C-ACFD-805B934E0F16}"/>
                </a:ext>
              </a:extLst>
            </p:cNvPr>
            <p:cNvSpPr/>
            <p:nvPr/>
          </p:nvSpPr>
          <p:spPr>
            <a:xfrm>
              <a:off x="1931860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48743398-4BB6-4DB1-BEED-AE1AE28F6F59}"/>
                </a:ext>
              </a:extLst>
            </p:cNvPr>
            <p:cNvCxnSpPr>
              <a:stCxn id="15" idx="6"/>
              <a:endCxn id="16" idx="2"/>
            </p:cNvCxnSpPr>
            <p:nvPr/>
          </p:nvCxnSpPr>
          <p:spPr>
            <a:xfrm>
              <a:off x="611560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F16ED35E-6803-45C0-9F9A-798FC33ED78B}"/>
                </a:ext>
              </a:extLst>
            </p:cNvPr>
            <p:cNvCxnSpPr/>
            <p:nvPr/>
          </p:nvCxnSpPr>
          <p:spPr>
            <a:xfrm>
              <a:off x="979652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77D598F-09A2-4E4C-98CF-0981CDDB69F2}"/>
                </a:ext>
              </a:extLst>
            </p:cNvPr>
            <p:cNvCxnSpPr/>
            <p:nvPr/>
          </p:nvCxnSpPr>
          <p:spPr>
            <a:xfrm>
              <a:off x="1347744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A40C86B2-CE3B-4804-92DE-5F756F73E6B8}"/>
                </a:ext>
              </a:extLst>
            </p:cNvPr>
            <p:cNvCxnSpPr/>
            <p:nvPr/>
          </p:nvCxnSpPr>
          <p:spPr>
            <a:xfrm>
              <a:off x="1707784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D6155E7F-2F55-499D-989E-D2444509B9EF}"/>
              </a:ext>
            </a:extLst>
          </p:cNvPr>
          <p:cNvSpPr/>
          <p:nvPr/>
        </p:nvSpPr>
        <p:spPr>
          <a:xfrm>
            <a:off x="3707904" y="2018636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06064733-7D79-4DA6-B5E2-FCA8188F9CCD}"/>
              </a:ext>
            </a:extLst>
          </p:cNvPr>
          <p:cNvSpPr/>
          <p:nvPr/>
        </p:nvSpPr>
        <p:spPr>
          <a:xfrm>
            <a:off x="5555956" y="2018636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F5BEA99C-E9CF-4E10-BC85-E37631207C59}"/>
              </a:ext>
            </a:extLst>
          </p:cNvPr>
          <p:cNvSpPr/>
          <p:nvPr/>
        </p:nvSpPr>
        <p:spPr>
          <a:xfrm>
            <a:off x="7380312" y="2018636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8E8C6200-B1BC-4719-A662-F7C19EF1D8F7}"/>
              </a:ext>
            </a:extLst>
          </p:cNvPr>
          <p:cNvGrpSpPr/>
          <p:nvPr/>
        </p:nvGrpSpPr>
        <p:grpSpPr>
          <a:xfrm>
            <a:off x="468448" y="2018636"/>
            <a:ext cx="7128792" cy="186228"/>
            <a:chOff x="619944" y="2171036"/>
            <a:chExt cx="7128792" cy="18622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4AB996C1-6AEA-4500-933D-B2CA8DEE7F3D}"/>
                </a:ext>
              </a:extLst>
            </p:cNvPr>
            <p:cNvGrpSpPr/>
            <p:nvPr/>
          </p:nvGrpSpPr>
          <p:grpSpPr>
            <a:xfrm>
              <a:off x="619944" y="2213248"/>
              <a:ext cx="1608332" cy="144016"/>
              <a:chOff x="467544" y="2060848"/>
              <a:chExt cx="1608332" cy="144016"/>
            </a:xfrm>
          </p:grpSpPr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AAA6EA69-5169-44BA-8B80-6E2D8A2CC779}"/>
                  </a:ext>
                </a:extLst>
              </p:cNvPr>
              <p:cNvSpPr/>
              <p:nvPr/>
            </p:nvSpPr>
            <p:spPr>
              <a:xfrm>
                <a:off x="46754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" name="橢圓 32">
                <a:extLst>
                  <a:ext uri="{FF2B5EF4-FFF2-40B4-BE49-F238E27FC236}">
                    <a16:creationId xmlns:a16="http://schemas.microsoft.com/office/drawing/2014/main" id="{2C312E44-FD24-4215-9EE8-4FD853D0358F}"/>
                  </a:ext>
                </a:extLst>
              </p:cNvPr>
              <p:cNvSpPr/>
              <p:nvPr/>
            </p:nvSpPr>
            <p:spPr>
              <a:xfrm>
                <a:off x="82758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" name="橢圓 33">
                <a:extLst>
                  <a:ext uri="{FF2B5EF4-FFF2-40B4-BE49-F238E27FC236}">
                    <a16:creationId xmlns:a16="http://schemas.microsoft.com/office/drawing/2014/main" id="{8535187D-C179-44EB-A300-335781A00ADA}"/>
                  </a:ext>
                </a:extLst>
              </p:cNvPr>
              <p:cNvSpPr/>
              <p:nvPr/>
            </p:nvSpPr>
            <p:spPr>
              <a:xfrm>
                <a:off x="11956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" name="橢圓 34">
                <a:extLst>
                  <a:ext uri="{FF2B5EF4-FFF2-40B4-BE49-F238E27FC236}">
                    <a16:creationId xmlns:a16="http://schemas.microsoft.com/office/drawing/2014/main" id="{7794BD82-C781-4424-A714-BC3E24923FD8}"/>
                  </a:ext>
                </a:extLst>
              </p:cNvPr>
              <p:cNvSpPr/>
              <p:nvPr/>
            </p:nvSpPr>
            <p:spPr>
              <a:xfrm>
                <a:off x="156376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橢圓 35">
                <a:extLst>
                  <a:ext uri="{FF2B5EF4-FFF2-40B4-BE49-F238E27FC236}">
                    <a16:creationId xmlns:a16="http://schemas.microsoft.com/office/drawing/2014/main" id="{ACB086F5-F13C-4BE6-B760-338624B0645E}"/>
                  </a:ext>
                </a:extLst>
              </p:cNvPr>
              <p:cNvSpPr/>
              <p:nvPr/>
            </p:nvSpPr>
            <p:spPr>
              <a:xfrm>
                <a:off x="1931860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AF77F144-BE4D-4290-96D1-6EFE62FFFA1A}"/>
                  </a:ext>
                </a:extLst>
              </p:cNvPr>
              <p:cNvCxnSpPr>
                <a:cxnSpLocks/>
                <a:stCxn id="32" idx="6"/>
                <a:endCxn id="33" idx="2"/>
              </p:cNvCxnSpPr>
              <p:nvPr/>
            </p:nvCxnSpPr>
            <p:spPr>
              <a:xfrm>
                <a:off x="611560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2235A172-18EE-4282-8D97-1E684B08F91F}"/>
                  </a:ext>
                </a:extLst>
              </p:cNvPr>
              <p:cNvCxnSpPr/>
              <p:nvPr/>
            </p:nvCxnSpPr>
            <p:spPr>
              <a:xfrm>
                <a:off x="979652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>
                <a:extLst>
                  <a:ext uri="{FF2B5EF4-FFF2-40B4-BE49-F238E27FC236}">
                    <a16:creationId xmlns:a16="http://schemas.microsoft.com/office/drawing/2014/main" id="{A290A785-C12D-4A72-B8A2-EF5A5FE4D734}"/>
                  </a:ext>
                </a:extLst>
              </p:cNvPr>
              <p:cNvCxnSpPr/>
              <p:nvPr/>
            </p:nvCxnSpPr>
            <p:spPr>
              <a:xfrm>
                <a:off x="134774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FDE5F1EE-5D6F-48EE-94C6-4CBFFA94ABF0}"/>
                  </a:ext>
                </a:extLst>
              </p:cNvPr>
              <p:cNvCxnSpPr/>
              <p:nvPr/>
            </p:nvCxnSpPr>
            <p:spPr>
              <a:xfrm>
                <a:off x="170778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0678ADDC-7B35-45A4-AF02-DAC345AEBAA4}"/>
                </a:ext>
              </a:extLst>
            </p:cNvPr>
            <p:cNvSpPr/>
            <p:nvPr/>
          </p:nvSpPr>
          <p:spPr>
            <a:xfrm>
              <a:off x="3860304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A5E01675-9F71-4571-BABA-8D5D8E9C79EE}"/>
                </a:ext>
              </a:extLst>
            </p:cNvPr>
            <p:cNvSpPr/>
            <p:nvPr/>
          </p:nvSpPr>
          <p:spPr>
            <a:xfrm>
              <a:off x="5708356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3A8DE175-CDFD-4288-9509-812842C4BB0A}"/>
                </a:ext>
              </a:extLst>
            </p:cNvPr>
            <p:cNvSpPr/>
            <p:nvPr/>
          </p:nvSpPr>
          <p:spPr>
            <a:xfrm>
              <a:off x="7532712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E33443AC-5811-4A72-9897-4239CA33B898}"/>
              </a:ext>
            </a:extLst>
          </p:cNvPr>
          <p:cNvGrpSpPr/>
          <p:nvPr/>
        </p:nvGrpSpPr>
        <p:grpSpPr>
          <a:xfrm>
            <a:off x="483415" y="3683625"/>
            <a:ext cx="5288565" cy="190332"/>
            <a:chOff x="467544" y="3703084"/>
            <a:chExt cx="5288565" cy="190332"/>
          </a:xfrm>
        </p:grpSpPr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DCBA7CFE-8944-4323-AE95-13E2F4B8165F}"/>
                </a:ext>
              </a:extLst>
            </p:cNvPr>
            <p:cNvGrpSpPr/>
            <p:nvPr/>
          </p:nvGrpSpPr>
          <p:grpSpPr>
            <a:xfrm>
              <a:off x="467544" y="3707188"/>
              <a:ext cx="3456384" cy="186228"/>
              <a:chOff x="467544" y="3717032"/>
              <a:chExt cx="3456384" cy="186228"/>
            </a:xfrm>
          </p:grpSpPr>
          <p:grpSp>
            <p:nvGrpSpPr>
              <p:cNvPr id="59" name="群組 58">
                <a:extLst>
                  <a:ext uri="{FF2B5EF4-FFF2-40B4-BE49-F238E27FC236}">
                    <a16:creationId xmlns:a16="http://schemas.microsoft.com/office/drawing/2014/main" id="{019B8FDB-A075-4DC2-B799-56F378C3E8B1}"/>
                  </a:ext>
                </a:extLst>
              </p:cNvPr>
              <p:cNvGrpSpPr/>
              <p:nvPr/>
            </p:nvGrpSpPr>
            <p:grpSpPr>
              <a:xfrm>
                <a:off x="467544" y="3759244"/>
                <a:ext cx="1608332" cy="144016"/>
                <a:chOff x="467544" y="2060848"/>
                <a:chExt cx="1608332" cy="144016"/>
              </a:xfrm>
            </p:grpSpPr>
            <p:sp>
              <p:nvSpPr>
                <p:cNvPr id="63" name="橢圓 62">
                  <a:extLst>
                    <a:ext uri="{FF2B5EF4-FFF2-40B4-BE49-F238E27FC236}">
                      <a16:creationId xmlns:a16="http://schemas.microsoft.com/office/drawing/2014/main" id="{673F7B24-860B-402E-AAB6-31F9F12BEF3A}"/>
                    </a:ext>
                  </a:extLst>
                </p:cNvPr>
                <p:cNvSpPr/>
                <p:nvPr/>
              </p:nvSpPr>
              <p:spPr>
                <a:xfrm>
                  <a:off x="467544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4" name="橢圓 63">
                  <a:extLst>
                    <a:ext uri="{FF2B5EF4-FFF2-40B4-BE49-F238E27FC236}">
                      <a16:creationId xmlns:a16="http://schemas.microsoft.com/office/drawing/2014/main" id="{CEDE687E-95F5-489F-91CF-0AB2BF115BB4}"/>
                    </a:ext>
                  </a:extLst>
                </p:cNvPr>
                <p:cNvSpPr/>
                <p:nvPr/>
              </p:nvSpPr>
              <p:spPr>
                <a:xfrm>
                  <a:off x="827584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5" name="橢圓 64">
                  <a:extLst>
                    <a:ext uri="{FF2B5EF4-FFF2-40B4-BE49-F238E27FC236}">
                      <a16:creationId xmlns:a16="http://schemas.microsoft.com/office/drawing/2014/main" id="{65BA8B33-79CC-4A6F-8FB2-C114906997C0}"/>
                    </a:ext>
                  </a:extLst>
                </p:cNvPr>
                <p:cNvSpPr/>
                <p:nvPr/>
              </p:nvSpPr>
              <p:spPr>
                <a:xfrm>
                  <a:off x="1195676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6" name="橢圓 65">
                  <a:extLst>
                    <a:ext uri="{FF2B5EF4-FFF2-40B4-BE49-F238E27FC236}">
                      <a16:creationId xmlns:a16="http://schemas.microsoft.com/office/drawing/2014/main" id="{731C4808-E86A-4747-AFFB-97E1581ABCA8}"/>
                    </a:ext>
                  </a:extLst>
                </p:cNvPr>
                <p:cNvSpPr/>
                <p:nvPr/>
              </p:nvSpPr>
              <p:spPr>
                <a:xfrm>
                  <a:off x="1563768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67" name="橢圓 66">
                  <a:extLst>
                    <a:ext uri="{FF2B5EF4-FFF2-40B4-BE49-F238E27FC236}">
                      <a16:creationId xmlns:a16="http://schemas.microsoft.com/office/drawing/2014/main" id="{9E40D616-ED64-4F57-964E-E0F276DC372E}"/>
                    </a:ext>
                  </a:extLst>
                </p:cNvPr>
                <p:cNvSpPr/>
                <p:nvPr/>
              </p:nvSpPr>
              <p:spPr>
                <a:xfrm>
                  <a:off x="1931860" y="2060848"/>
                  <a:ext cx="144016" cy="14401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TW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cxnSp>
              <p:nvCxnSpPr>
                <p:cNvPr id="68" name="直線接點 67">
                  <a:extLst>
                    <a:ext uri="{FF2B5EF4-FFF2-40B4-BE49-F238E27FC236}">
                      <a16:creationId xmlns:a16="http://schemas.microsoft.com/office/drawing/2014/main" id="{B377C2DB-2909-4BE5-BB42-61ABBB8FA097}"/>
                    </a:ext>
                  </a:extLst>
                </p:cNvPr>
                <p:cNvCxnSpPr>
                  <a:cxnSpLocks/>
                  <a:stCxn id="63" idx="6"/>
                  <a:endCxn id="64" idx="2"/>
                </p:cNvCxnSpPr>
                <p:nvPr/>
              </p:nvCxnSpPr>
              <p:spPr>
                <a:xfrm>
                  <a:off x="611560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接點 68">
                  <a:extLst>
                    <a:ext uri="{FF2B5EF4-FFF2-40B4-BE49-F238E27FC236}">
                      <a16:creationId xmlns:a16="http://schemas.microsoft.com/office/drawing/2014/main" id="{E3B11ADC-E257-4AA3-A5F3-D0660F78E99A}"/>
                    </a:ext>
                  </a:extLst>
                </p:cNvPr>
                <p:cNvCxnSpPr/>
                <p:nvPr/>
              </p:nvCxnSpPr>
              <p:spPr>
                <a:xfrm>
                  <a:off x="979652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接點 69">
                  <a:extLst>
                    <a:ext uri="{FF2B5EF4-FFF2-40B4-BE49-F238E27FC236}">
                      <a16:creationId xmlns:a16="http://schemas.microsoft.com/office/drawing/2014/main" id="{3B800F11-22DD-417C-B0A7-96FABCA58265}"/>
                    </a:ext>
                  </a:extLst>
                </p:cNvPr>
                <p:cNvCxnSpPr/>
                <p:nvPr/>
              </p:nvCxnSpPr>
              <p:spPr>
                <a:xfrm>
                  <a:off x="1347744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接點 70">
                  <a:extLst>
                    <a:ext uri="{FF2B5EF4-FFF2-40B4-BE49-F238E27FC236}">
                      <a16:creationId xmlns:a16="http://schemas.microsoft.com/office/drawing/2014/main" id="{CD71872C-0F26-431A-B93E-BA6F5D2C06CB}"/>
                    </a:ext>
                  </a:extLst>
                </p:cNvPr>
                <p:cNvCxnSpPr/>
                <p:nvPr/>
              </p:nvCxnSpPr>
              <p:spPr>
                <a:xfrm>
                  <a:off x="1707784" y="2132856"/>
                  <a:ext cx="21602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等腰三角形 59">
                <a:extLst>
                  <a:ext uri="{FF2B5EF4-FFF2-40B4-BE49-F238E27FC236}">
                    <a16:creationId xmlns:a16="http://schemas.microsoft.com/office/drawing/2014/main" id="{7C745704-2F99-45B9-913B-86F038FD8D4C}"/>
                  </a:ext>
                </a:extLst>
              </p:cNvPr>
              <p:cNvSpPr/>
              <p:nvPr/>
            </p:nvSpPr>
            <p:spPr>
              <a:xfrm>
                <a:off x="3707904" y="3717032"/>
                <a:ext cx="216024" cy="186228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AD8A79EF-177C-47FC-AA9A-4BF49755A5D3}"/>
                </a:ext>
              </a:extLst>
            </p:cNvPr>
            <p:cNvSpPr/>
            <p:nvPr/>
          </p:nvSpPr>
          <p:spPr>
            <a:xfrm>
              <a:off x="5540085" y="3703084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6D402911-693F-4071-A365-11A9A3B733A9}"/>
              </a:ext>
            </a:extLst>
          </p:cNvPr>
          <p:cNvGrpSpPr/>
          <p:nvPr/>
        </p:nvGrpSpPr>
        <p:grpSpPr>
          <a:xfrm>
            <a:off x="467544" y="3687729"/>
            <a:ext cx="5304436" cy="186228"/>
            <a:chOff x="619944" y="2171036"/>
            <a:chExt cx="5304436" cy="186228"/>
          </a:xfrm>
        </p:grpSpPr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4026A3B3-363C-4A05-A748-9902B3736187}"/>
                </a:ext>
              </a:extLst>
            </p:cNvPr>
            <p:cNvGrpSpPr/>
            <p:nvPr/>
          </p:nvGrpSpPr>
          <p:grpSpPr>
            <a:xfrm>
              <a:off x="619944" y="2213248"/>
              <a:ext cx="1608332" cy="144016"/>
              <a:chOff x="467544" y="2060848"/>
              <a:chExt cx="1608332" cy="144016"/>
            </a:xfrm>
          </p:grpSpPr>
          <p:sp>
            <p:nvSpPr>
              <p:cNvPr id="81" name="橢圓 80">
                <a:extLst>
                  <a:ext uri="{FF2B5EF4-FFF2-40B4-BE49-F238E27FC236}">
                    <a16:creationId xmlns:a16="http://schemas.microsoft.com/office/drawing/2014/main" id="{34E4B6D6-D8CB-46DB-AA37-E4946E23D031}"/>
                  </a:ext>
                </a:extLst>
              </p:cNvPr>
              <p:cNvSpPr/>
              <p:nvPr/>
            </p:nvSpPr>
            <p:spPr>
              <a:xfrm>
                <a:off x="46754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橢圓 81">
                <a:extLst>
                  <a:ext uri="{FF2B5EF4-FFF2-40B4-BE49-F238E27FC236}">
                    <a16:creationId xmlns:a16="http://schemas.microsoft.com/office/drawing/2014/main" id="{7F368DE5-2560-47ED-BFE1-82C4B8C07785}"/>
                  </a:ext>
                </a:extLst>
              </p:cNvPr>
              <p:cNvSpPr/>
              <p:nvPr/>
            </p:nvSpPr>
            <p:spPr>
              <a:xfrm>
                <a:off x="82758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橢圓 82">
                <a:extLst>
                  <a:ext uri="{FF2B5EF4-FFF2-40B4-BE49-F238E27FC236}">
                    <a16:creationId xmlns:a16="http://schemas.microsoft.com/office/drawing/2014/main" id="{34F7CAB9-3F16-4C91-B357-64B27AEE7016}"/>
                  </a:ext>
                </a:extLst>
              </p:cNvPr>
              <p:cNvSpPr/>
              <p:nvPr/>
            </p:nvSpPr>
            <p:spPr>
              <a:xfrm>
                <a:off x="11956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42A2487D-DA7F-47E4-ABFF-D14CBD31F892}"/>
                  </a:ext>
                </a:extLst>
              </p:cNvPr>
              <p:cNvSpPr/>
              <p:nvPr/>
            </p:nvSpPr>
            <p:spPr>
              <a:xfrm>
                <a:off x="156376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橢圓 84">
                <a:extLst>
                  <a:ext uri="{FF2B5EF4-FFF2-40B4-BE49-F238E27FC236}">
                    <a16:creationId xmlns:a16="http://schemas.microsoft.com/office/drawing/2014/main" id="{6D712057-14B1-4346-A972-DDEF683122B0}"/>
                  </a:ext>
                </a:extLst>
              </p:cNvPr>
              <p:cNvSpPr/>
              <p:nvPr/>
            </p:nvSpPr>
            <p:spPr>
              <a:xfrm>
                <a:off x="1931860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78DF0186-1329-4197-914A-3207700FC6F6}"/>
                  </a:ext>
                </a:extLst>
              </p:cNvPr>
              <p:cNvCxnSpPr>
                <a:cxnSpLocks/>
                <a:stCxn id="81" idx="6"/>
                <a:endCxn id="82" idx="2"/>
              </p:cNvCxnSpPr>
              <p:nvPr/>
            </p:nvCxnSpPr>
            <p:spPr>
              <a:xfrm>
                <a:off x="611560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7F23E851-B38F-49B7-9ADD-2709F5099DD2}"/>
                  </a:ext>
                </a:extLst>
              </p:cNvPr>
              <p:cNvCxnSpPr/>
              <p:nvPr/>
            </p:nvCxnSpPr>
            <p:spPr>
              <a:xfrm>
                <a:off x="979652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F314FF1A-63B3-4C55-B76E-0662A6B17AF5}"/>
                  </a:ext>
                </a:extLst>
              </p:cNvPr>
              <p:cNvCxnSpPr/>
              <p:nvPr/>
            </p:nvCxnSpPr>
            <p:spPr>
              <a:xfrm>
                <a:off x="134774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D5D3257C-30F8-4420-975B-A25A1B63A168}"/>
                  </a:ext>
                </a:extLst>
              </p:cNvPr>
              <p:cNvCxnSpPr/>
              <p:nvPr/>
            </p:nvCxnSpPr>
            <p:spPr>
              <a:xfrm>
                <a:off x="170778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2636D86A-F04E-465F-8B48-DE887158DBC2}"/>
                </a:ext>
              </a:extLst>
            </p:cNvPr>
            <p:cNvSpPr/>
            <p:nvPr/>
          </p:nvSpPr>
          <p:spPr>
            <a:xfrm>
              <a:off x="3860304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3FF9A4F0-EBF6-4947-8BD5-D236C7437E0F}"/>
                </a:ext>
              </a:extLst>
            </p:cNvPr>
            <p:cNvSpPr/>
            <p:nvPr/>
          </p:nvSpPr>
          <p:spPr>
            <a:xfrm>
              <a:off x="5708356" y="2171036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7AC6D1F1-66AF-4C67-893B-79F6DF94DAE9}"/>
              </a:ext>
            </a:extLst>
          </p:cNvPr>
          <p:cNvGrpSpPr/>
          <p:nvPr/>
        </p:nvGrpSpPr>
        <p:grpSpPr>
          <a:xfrm>
            <a:off x="2315596" y="4077072"/>
            <a:ext cx="3456384" cy="186228"/>
            <a:chOff x="467544" y="3717032"/>
            <a:chExt cx="3456384" cy="186228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638B306A-0244-4398-8749-2CBD7EC74F8B}"/>
                </a:ext>
              </a:extLst>
            </p:cNvPr>
            <p:cNvGrpSpPr/>
            <p:nvPr/>
          </p:nvGrpSpPr>
          <p:grpSpPr>
            <a:xfrm>
              <a:off x="467544" y="3759244"/>
              <a:ext cx="1608332" cy="144016"/>
              <a:chOff x="467544" y="2060848"/>
              <a:chExt cx="1608332" cy="144016"/>
            </a:xfrm>
          </p:grpSpPr>
          <p:sp>
            <p:nvSpPr>
              <p:cNvPr id="95" name="橢圓 94">
                <a:extLst>
                  <a:ext uri="{FF2B5EF4-FFF2-40B4-BE49-F238E27FC236}">
                    <a16:creationId xmlns:a16="http://schemas.microsoft.com/office/drawing/2014/main" id="{65511CA1-9753-45E4-9DD8-D34B6971ED0E}"/>
                  </a:ext>
                </a:extLst>
              </p:cNvPr>
              <p:cNvSpPr/>
              <p:nvPr/>
            </p:nvSpPr>
            <p:spPr>
              <a:xfrm>
                <a:off x="46754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6" name="橢圓 95">
                <a:extLst>
                  <a:ext uri="{FF2B5EF4-FFF2-40B4-BE49-F238E27FC236}">
                    <a16:creationId xmlns:a16="http://schemas.microsoft.com/office/drawing/2014/main" id="{B0193D26-3E5B-4714-AB6E-5C53D5B2741F}"/>
                  </a:ext>
                </a:extLst>
              </p:cNvPr>
              <p:cNvSpPr/>
              <p:nvPr/>
            </p:nvSpPr>
            <p:spPr>
              <a:xfrm>
                <a:off x="827584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7" name="橢圓 96">
                <a:extLst>
                  <a:ext uri="{FF2B5EF4-FFF2-40B4-BE49-F238E27FC236}">
                    <a16:creationId xmlns:a16="http://schemas.microsoft.com/office/drawing/2014/main" id="{A80DF658-2C5A-4252-A294-9DD68792B4EA}"/>
                  </a:ext>
                </a:extLst>
              </p:cNvPr>
              <p:cNvSpPr/>
              <p:nvPr/>
            </p:nvSpPr>
            <p:spPr>
              <a:xfrm>
                <a:off x="11956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8" name="橢圓 97">
                <a:extLst>
                  <a:ext uri="{FF2B5EF4-FFF2-40B4-BE49-F238E27FC236}">
                    <a16:creationId xmlns:a16="http://schemas.microsoft.com/office/drawing/2014/main" id="{11050E78-EA4F-4A6C-B246-5293E9CADE51}"/>
                  </a:ext>
                </a:extLst>
              </p:cNvPr>
              <p:cNvSpPr/>
              <p:nvPr/>
            </p:nvSpPr>
            <p:spPr>
              <a:xfrm>
                <a:off x="1563768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9" name="橢圓 98">
                <a:extLst>
                  <a:ext uri="{FF2B5EF4-FFF2-40B4-BE49-F238E27FC236}">
                    <a16:creationId xmlns:a16="http://schemas.microsoft.com/office/drawing/2014/main" id="{71E41AA3-09D1-42D8-8522-68036BB8DDA9}"/>
                  </a:ext>
                </a:extLst>
              </p:cNvPr>
              <p:cNvSpPr/>
              <p:nvPr/>
            </p:nvSpPr>
            <p:spPr>
              <a:xfrm>
                <a:off x="1931860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00" name="直線接點 99">
                <a:extLst>
                  <a:ext uri="{FF2B5EF4-FFF2-40B4-BE49-F238E27FC236}">
                    <a16:creationId xmlns:a16="http://schemas.microsoft.com/office/drawing/2014/main" id="{3E689716-87D4-48FC-A936-1913043B17DF}"/>
                  </a:ext>
                </a:extLst>
              </p:cNvPr>
              <p:cNvCxnSpPr>
                <a:cxnSpLocks/>
                <a:stCxn id="95" idx="6"/>
                <a:endCxn id="96" idx="2"/>
              </p:cNvCxnSpPr>
              <p:nvPr/>
            </p:nvCxnSpPr>
            <p:spPr>
              <a:xfrm>
                <a:off x="611560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>
                <a:extLst>
                  <a:ext uri="{FF2B5EF4-FFF2-40B4-BE49-F238E27FC236}">
                    <a16:creationId xmlns:a16="http://schemas.microsoft.com/office/drawing/2014/main" id="{2CEE9D61-E052-4BFA-BE93-D9D22FA56092}"/>
                  </a:ext>
                </a:extLst>
              </p:cNvPr>
              <p:cNvCxnSpPr/>
              <p:nvPr/>
            </p:nvCxnSpPr>
            <p:spPr>
              <a:xfrm>
                <a:off x="979652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0AF3A1A9-E98D-428F-AE57-19D3A2AC19EA}"/>
                  </a:ext>
                </a:extLst>
              </p:cNvPr>
              <p:cNvCxnSpPr/>
              <p:nvPr/>
            </p:nvCxnSpPr>
            <p:spPr>
              <a:xfrm>
                <a:off x="134774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994F9DD8-2A5B-4E24-A310-0CA0B7EA8283}"/>
                  </a:ext>
                </a:extLst>
              </p:cNvPr>
              <p:cNvCxnSpPr/>
              <p:nvPr/>
            </p:nvCxnSpPr>
            <p:spPr>
              <a:xfrm>
                <a:off x="1707784" y="2132856"/>
                <a:ext cx="216024" cy="0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4A776665-CCE2-4658-9476-DE447AF07588}"/>
                </a:ext>
              </a:extLst>
            </p:cNvPr>
            <p:cNvSpPr/>
            <p:nvPr/>
          </p:nvSpPr>
          <p:spPr>
            <a:xfrm>
              <a:off x="3707904" y="3717032"/>
              <a:ext cx="216024" cy="186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4" name="等腰三角形 103">
            <a:extLst>
              <a:ext uri="{FF2B5EF4-FFF2-40B4-BE49-F238E27FC236}">
                <a16:creationId xmlns:a16="http://schemas.microsoft.com/office/drawing/2014/main" id="{11E0FC21-6AA6-4B30-AFF1-D154404FECE2}"/>
              </a:ext>
            </a:extLst>
          </p:cNvPr>
          <p:cNvSpPr/>
          <p:nvPr/>
        </p:nvSpPr>
        <p:spPr>
          <a:xfrm>
            <a:off x="7404008" y="4059684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6" name="等腰三角形 105">
            <a:extLst>
              <a:ext uri="{FF2B5EF4-FFF2-40B4-BE49-F238E27FC236}">
                <a16:creationId xmlns:a16="http://schemas.microsoft.com/office/drawing/2014/main" id="{E0E0A9AA-46C0-4E8E-BE30-1A2B406EC782}"/>
              </a:ext>
            </a:extLst>
          </p:cNvPr>
          <p:cNvSpPr/>
          <p:nvPr/>
        </p:nvSpPr>
        <p:spPr>
          <a:xfrm>
            <a:off x="-1188640" y="4077072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等腰三角形 106">
            <a:extLst>
              <a:ext uri="{FF2B5EF4-FFF2-40B4-BE49-F238E27FC236}">
                <a16:creationId xmlns:a16="http://schemas.microsoft.com/office/drawing/2014/main" id="{003624CA-2C5D-4EEB-8D3A-A6C4E42153A0}"/>
              </a:ext>
            </a:extLst>
          </p:cNvPr>
          <p:cNvSpPr/>
          <p:nvPr/>
        </p:nvSpPr>
        <p:spPr>
          <a:xfrm>
            <a:off x="-1196692" y="4077072"/>
            <a:ext cx="216024" cy="1862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D356958C-A77E-4C05-8F0A-C1F91A700570}"/>
                  </a:ext>
                </a:extLst>
              </p:cNvPr>
              <p:cNvSpPr/>
              <p:nvPr/>
            </p:nvSpPr>
            <p:spPr>
              <a:xfrm>
                <a:off x="290984" y="2871665"/>
                <a:ext cx="4323171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Do we really need points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?</a:t>
                </a:r>
                <a:endParaRPr kumimoji="1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D356958C-A77E-4C05-8F0A-C1F91A700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84" y="2871665"/>
                <a:ext cx="4323171" cy="584584"/>
              </a:xfrm>
              <a:prstGeom prst="rect">
                <a:avLst/>
              </a:prstGeom>
              <a:blipFill>
                <a:blip r:embed="rId4"/>
                <a:stretch>
                  <a:fillRect l="-2257" t="-1042" r="-987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AF04FF28-BB71-4E2E-86B9-79F8457FEFD5}"/>
              </a:ext>
            </a:extLst>
          </p:cNvPr>
          <p:cNvGrpSpPr/>
          <p:nvPr/>
        </p:nvGrpSpPr>
        <p:grpSpPr>
          <a:xfrm>
            <a:off x="7457824" y="4101896"/>
            <a:ext cx="1240240" cy="144016"/>
            <a:chOff x="467544" y="2060848"/>
            <a:chExt cx="1240240" cy="144016"/>
          </a:xfrm>
        </p:grpSpPr>
        <p:sp>
          <p:nvSpPr>
            <p:cNvPr id="113" name="橢圓 112">
              <a:extLst>
                <a:ext uri="{FF2B5EF4-FFF2-40B4-BE49-F238E27FC236}">
                  <a16:creationId xmlns:a16="http://schemas.microsoft.com/office/drawing/2014/main" id="{7C892CE8-B112-4B02-AD61-CD9C8200B735}"/>
                </a:ext>
              </a:extLst>
            </p:cNvPr>
            <p:cNvSpPr/>
            <p:nvPr/>
          </p:nvSpPr>
          <p:spPr>
            <a:xfrm>
              <a:off x="46754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BD8D4EAA-21F5-4290-BEC2-2A6DCD20EAE2}"/>
                </a:ext>
              </a:extLst>
            </p:cNvPr>
            <p:cNvSpPr/>
            <p:nvPr/>
          </p:nvSpPr>
          <p:spPr>
            <a:xfrm>
              <a:off x="827584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5" name="橢圓 114">
              <a:extLst>
                <a:ext uri="{FF2B5EF4-FFF2-40B4-BE49-F238E27FC236}">
                  <a16:creationId xmlns:a16="http://schemas.microsoft.com/office/drawing/2014/main" id="{9328DBA1-2E4F-40AA-AF0A-845FFBDA53F8}"/>
                </a:ext>
              </a:extLst>
            </p:cNvPr>
            <p:cNvSpPr/>
            <p:nvPr/>
          </p:nvSpPr>
          <p:spPr>
            <a:xfrm>
              <a:off x="1195676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6" name="橢圓 115">
              <a:extLst>
                <a:ext uri="{FF2B5EF4-FFF2-40B4-BE49-F238E27FC236}">
                  <a16:creationId xmlns:a16="http://schemas.microsoft.com/office/drawing/2014/main" id="{A11DF033-66A7-43ED-B8F8-AC4C4E3D0CF0}"/>
                </a:ext>
              </a:extLst>
            </p:cNvPr>
            <p:cNvSpPr/>
            <p:nvPr/>
          </p:nvSpPr>
          <p:spPr>
            <a:xfrm>
              <a:off x="1563768" y="206084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18" name="直線接點 117">
              <a:extLst>
                <a:ext uri="{FF2B5EF4-FFF2-40B4-BE49-F238E27FC236}">
                  <a16:creationId xmlns:a16="http://schemas.microsoft.com/office/drawing/2014/main" id="{789CD418-50EC-49BA-9668-E30DD357C454}"/>
                </a:ext>
              </a:extLst>
            </p:cNvPr>
            <p:cNvCxnSpPr>
              <a:cxnSpLocks/>
              <a:stCxn id="113" idx="6"/>
              <a:endCxn id="114" idx="2"/>
            </p:cNvCxnSpPr>
            <p:nvPr/>
          </p:nvCxnSpPr>
          <p:spPr>
            <a:xfrm>
              <a:off x="611560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直線接點 118">
              <a:extLst>
                <a:ext uri="{FF2B5EF4-FFF2-40B4-BE49-F238E27FC236}">
                  <a16:creationId xmlns:a16="http://schemas.microsoft.com/office/drawing/2014/main" id="{18D4C4D5-21B4-4735-98E4-5CBEF28494C8}"/>
                </a:ext>
              </a:extLst>
            </p:cNvPr>
            <p:cNvCxnSpPr/>
            <p:nvPr/>
          </p:nvCxnSpPr>
          <p:spPr>
            <a:xfrm>
              <a:off x="979652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直線接點 119">
              <a:extLst>
                <a:ext uri="{FF2B5EF4-FFF2-40B4-BE49-F238E27FC236}">
                  <a16:creationId xmlns:a16="http://schemas.microsoft.com/office/drawing/2014/main" id="{B4649479-AB93-448E-9CF6-C912B1B2E989}"/>
                </a:ext>
              </a:extLst>
            </p:cNvPr>
            <p:cNvCxnSpPr/>
            <p:nvPr/>
          </p:nvCxnSpPr>
          <p:spPr>
            <a:xfrm>
              <a:off x="1347744" y="2132856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2" name="橢圓 121">
            <a:extLst>
              <a:ext uri="{FF2B5EF4-FFF2-40B4-BE49-F238E27FC236}">
                <a16:creationId xmlns:a16="http://schemas.microsoft.com/office/drawing/2014/main" id="{BB28ECCC-9AF0-4D86-AFC5-A3484CEC077F}"/>
              </a:ext>
            </a:extLst>
          </p:cNvPr>
          <p:cNvSpPr/>
          <p:nvPr/>
        </p:nvSpPr>
        <p:spPr>
          <a:xfrm>
            <a:off x="-631927" y="412719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3716 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556 L 0.20087 0.05694 " pathEditMode="relative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57 0.05694 L 0.39757 0.0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5 0.05394 L 0.59844 0.05486 " pathEditMode="relative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66 0.05486 L 0.7599 0.0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3715 0.05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05555 L 0.20086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9948 -0.003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1979 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1979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74 -0.00092 L 0.39774 -0.00092 " pathEditMode="relative" ptsTypes="AA">
                                      <p:cBhvr>
                                        <p:cTn id="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53 -0.00185 L 0.41354 -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21979 -1.85185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31 -0.00023 L 0.5618 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6 L 0.12083 -0.001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72 -1.85185E-6 L 0.57986 0.0007 " pathEditMode="relative" ptsTypes="AA">
                                      <p:cBhvr>
                                        <p:cTn id="6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0037 L 0.37639 -0.00069 " pathEditMode="relative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6" grpId="0" animBg="1"/>
      <p:bldP spid="106" grpId="1" animBg="1"/>
      <p:bldP spid="106" grpId="2" animBg="1"/>
      <p:bldP spid="106" grpId="3" animBg="1"/>
      <p:bldP spid="107" grpId="0" animBg="1"/>
      <p:bldP spid="107" grpId="1" animBg="1"/>
      <p:bldP spid="107" grpId="2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A48301-FDDE-B170-A13E-62CF1FD2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D49A1D-3F0B-0A80-93C2-579A70FD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A2131-4D7A-8F3D-CA0F-A5CB5337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785"/>
          </a:xfrm>
        </p:spPr>
        <p:txBody>
          <a:bodyPr/>
          <a:lstStyle/>
          <a:p>
            <a:r>
              <a:rPr lang="en-US" dirty="0"/>
              <a:t>Ideal matrices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D2C70-16D6-9A3D-F10B-56314BC0B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6310" y="1241635"/>
            <a:ext cx="7725433" cy="48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59CCF-D3B5-B9F7-3E75-3079CA11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23F2A4E-AD18-CD1C-CA55-76BAEC588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            binary (0,1) ideal matrix                has the following three important properties:</a:t>
            </a:r>
          </a:p>
          <a:p>
            <a:pPr lvl="1"/>
            <a:r>
              <a:rPr lang="en-US" altLang="zh-TW" dirty="0"/>
              <a:t>(No shift) If                                             all  dots overlap.</a:t>
            </a:r>
          </a:p>
          <a:p>
            <a:pPr lvl="1"/>
            <a:r>
              <a:rPr lang="en-US" altLang="zh-TW" dirty="0"/>
              <a:t>(Purely vertical shifts) If</a:t>
            </a:r>
            <a:br>
              <a:rPr lang="en-US" altLang="zh-TW" dirty="0"/>
            </a:br>
            <a:r>
              <a:rPr lang="en-US" altLang="zh-TW" dirty="0"/>
              <a:t>no dot will overlap.</a:t>
            </a:r>
          </a:p>
          <a:p>
            <a:pPr lvl="1"/>
            <a:r>
              <a:rPr lang="en-US" altLang="zh-TW" dirty="0"/>
              <a:t>(The other shifts) For any other shifts, i.e.,</a:t>
            </a:r>
            <a:br>
              <a:rPr lang="en-US" altLang="zh-TW" dirty="0"/>
            </a:br>
            <a:r>
              <a:rPr lang="en-US" altLang="zh-TW" dirty="0"/>
              <a:t> exactly one pair of dots will overlap.</a:t>
            </a:r>
          </a:p>
          <a:p>
            <a:r>
              <a:rPr lang="en-US" altLang="zh-TW" dirty="0"/>
              <a:t>A </a:t>
            </a:r>
            <a:r>
              <a:rPr lang="zh-TW" altLang="en-US" dirty="0"/>
              <a:t>      </a:t>
            </a:r>
            <a:r>
              <a:rPr lang="en-US" altLang="zh-TW" dirty="0"/>
              <a:t>      ideal matrix </a:t>
            </a:r>
            <a:r>
              <a:rPr lang="en-US" altLang="zh-TW" i="1" dirty="0"/>
              <a:t>M</a:t>
            </a:r>
            <a:r>
              <a:rPr lang="en-US" altLang="zh-TW" dirty="0"/>
              <a:t> can be constructed</a:t>
            </a:r>
            <a:r>
              <a:rPr lang="zh-TW" altLang="en-US" dirty="0"/>
              <a:t> </a:t>
            </a:r>
            <a:r>
              <a:rPr lang="en-US" altLang="zh-TW" dirty="0"/>
              <a:t>when </a:t>
            </a:r>
            <a:r>
              <a:rPr lang="en-US" altLang="zh-TW" i="1" dirty="0"/>
              <a:t>p</a:t>
            </a:r>
            <a:r>
              <a:rPr lang="en-US" altLang="zh-TW" dirty="0"/>
              <a:t> is a prime. (The Elliot-</a:t>
            </a:r>
            <a:r>
              <a:rPr lang="en-US" altLang="zh-TW" dirty="0" err="1"/>
              <a:t>Butson</a:t>
            </a:r>
            <a:r>
              <a:rPr lang="en-US" altLang="zh-TW" dirty="0"/>
              <a:t> construction)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9BEBB01-FF60-D180-65F4-9E755B0D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90AA8A4-6042-20C7-7D61-9CF787B6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Ideal matrices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0CD878-A30A-485A-E57D-3157E63C88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1" y="1671383"/>
            <a:ext cx="742857" cy="2258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1BC3DB8-930A-FDBF-2DDA-41B0ABCB60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1" y="1632069"/>
            <a:ext cx="1043809" cy="2651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3BC7353-BA6D-1B81-FB6A-4D98B158CA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451156"/>
            <a:ext cx="3213714" cy="2544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F41DC5-4B01-FD3B-26D8-67890FA3B7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82" y="2830977"/>
            <a:ext cx="3916190" cy="2544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B157F35-66DA-EFD4-C74F-F62B2CAE3E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3609451"/>
            <a:ext cx="1632000" cy="25447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E6C988B-9A77-0814-8CD4-12D06AEDB7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0" y="4460241"/>
            <a:ext cx="742857" cy="2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Example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   </a:t>
            </a:r>
            <a:r>
              <a:rPr lang="zh-TW" altLang="en-US" dirty="0"/>
              <a:t>         </a:t>
            </a:r>
            <a:r>
              <a:rPr lang="en-US" altLang="zh-TW" dirty="0"/>
              <a:t>ideal matrix</a:t>
            </a:r>
            <a:r>
              <a:rPr lang="zh-TW" altLang="en-US" dirty="0"/>
              <a:t> </a:t>
            </a:r>
            <a:r>
              <a:rPr lang="en-US" altLang="zh-TW" dirty="0"/>
              <a:t>(0-1 binary matrix).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8FB93-0A08-4E7D-8E63-9EFA29F1E09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Ideal matrices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4" y="1629295"/>
            <a:ext cx="676234" cy="221004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292820" y="2489088"/>
          <a:ext cx="260921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745">
                  <a:extLst>
                    <a:ext uri="{9D8B030D-6E8A-4147-A177-3AD203B41FA5}">
                      <a16:colId xmlns:a16="http://schemas.microsoft.com/office/drawing/2014/main" val="1245539500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664711454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705210463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386150231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106444627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3090487740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548221602"/>
                    </a:ext>
                  </a:extLst>
                </a:gridCol>
              </a:tblGrid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48775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03138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02236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2465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745514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41933"/>
                  </a:ext>
                </a:extLst>
              </a:tr>
              <a:tr h="35574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7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03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478.44"/>
  <p:tag name="ORIGINALWIDTH" val=" 4177.728"/>
  <p:tag name="OUTPUTTYPE" val="PNG"/>
  <p:tag name="IGUANATEXVERSION" val="162"/>
  <p:tag name="LATEXADDIN" val="\documentclass{article}&#10;\usepackage{amsmath}&#10;\pagestyle{empty}&#10;\begin{document}&#10;\begin{itemize}&#10;    \item Find a primitive polynomial \( p(x) = x^3 - a_3 x^2 - b_3 x - c_3 \)  over \( GF(q) \).&#10;    \item Then \( x \) is a primitive element in \( GF(q^3) \):&#10;    \[&#10;    x^j \bmod p(x) = \alpha_j x^2 + \beta_j x + \gamma_j,&#10;    \quad j = 0, 1, \ldots, q^3-2 .\]&#10;   &#10;    \item Let \( n = q^2 + q + 1 \). &#10;  \item Construct the $PG(2,q)$ with the $n$ points &#10;$(x^j \mod p(x))$ for $j=0,1, \ldots, n-1$. &#10;\item Pick the line $(u_1,u_2, u_3)=(1,0,0)$ that contains point 0, i.e., $$x^0=(\alpha_0,\beta_0,\gamma_0)=(0,0,1).$$&#10;\item Represent the $q+1$ points in the line as $\{x^{a_0},x^{a_1}, \ldots, x^{a_q}\}$ with $a_0=0$.&#10;\item Then \( D = \{a_0, a_1, \ldots, a_q\} \) is a perfect difference set in \( Z_n \).&#10;  \end{itemize}&#10;&#10;&#10;&#10;&#10;\end{document}"/>
  <p:tag name="IGUANATEXSIZE" val="20"/>
  <p:tag name="IGUANATEXCURSOR" val="61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1.552"/>
  <p:tag name="LATEXADDIN" val="\documentclass{article}&#10;\usepackage{amsmath}&#10;\pagestyle{empty}&#10;\begin{document}&#10;$(\delta \mod p)=(\tau \mod p)=0$,&#10;&#10;&#10;&#10;\end{document}"/>
  <p:tag name="IGUANATEXSIZE" val="20"/>
  <p:tag name="IGUANATEXCURSOR" val="8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7.259"/>
  <p:tag name="LATEXADDIN" val="\documentclass{article}&#10;\usepackage{amsmath}&#10;\pagestyle{empty}&#10;\begin{document}&#10;$(\tau \mod p)=0$ and $(\delta \mod p) \ne 0$,&#10;&#10;&#10;&#10;\end{document}"/>
  <p:tag name="IGUANATEXSIZE" val="20"/>
  <p:tag name="IGUANATEXCURSOR" val="12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3.1496"/>
  <p:tag name="LATEXADDIN" val="\documentclass{article}&#10;\usepackage{amsmath}&#10;\pagestyle{empty}&#10;\begin{document}&#10;$(\tau \mod p)\ne 0$&#10;&#10;&#10;&#10;\end{document}"/>
  <p:tag name="IGUANATEXSIZE" val="20"/>
  <p:tag name="IGUANATEXCURSOR" val="8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$p \times p$ &#10;&#10;\end{document}"/>
  <p:tag name="IGUANATEXSIZE" val="26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8.4665"/>
  <p:tag name="LATEXADDIN" val="\documentclass{article}&#10;\usepackage{amsmath}&#10;\pagestyle{empty}&#10;\begin{document}&#10;$7 \times 7$&#10;&#10;&#10;&#10;\end{document}"/>
  <p:tag name="IGUANATEXSIZE" val="20"/>
  <p:tag name="IGUANATEXCURSOR" val="8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9.715"/>
  <p:tag name="LATEXADDIN" val="\documentclass{article}&#10;\usepackage{amsmath}&#10;\usepackage[dvipsnames]{xcolor}&#10;\pagestyle{empty}&#10;\begin{document}&#10;&#10;$\color{ForestGreen} \delta = 0$&#10;&#10;&#10;&#10;&#10;\end{document}"/>
  <p:tag name="IGUANATEXSIZE" val="26"/>
  <p:tag name="IGUANATEXCURSOR" val="14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9.4638"/>
  <p:tag name="LATEXADDIN" val="\documentclass{article}&#10;\usepackage{amsmath, xcolor}&#10;\pagestyle{empty}&#10;\begin{document}&#10;&#10;$\color{blue} \tau = 0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8.9651"/>
  <p:tag name="LATEXADDIN" val="\documentclass{article}&#10;\usepackage{amsmath}&#10;\usepackage[dvipsnames]{xcolor}&#10;\pagestyle{empty}&#10;\begin{document}&#10;&#10;$\color{ForestGreen} \delta = 3$&#10;&#10;&#10;&#10;&#10;\end{document}"/>
  <p:tag name="IGUANATEXSIZE" val="26"/>
  <p:tag name="IGUANATEXCURSOR" val="14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9.4638"/>
  <p:tag name="LATEXADDIN" val="\documentclass{article}&#10;\usepackage{amsmath, xcolor}&#10;\pagestyle{empty}&#10;\begin{document}&#10;&#10;$\color{blue} \tau = 0$&#10;&#10;\end{document}"/>
  <p:tag name="IGUANATEXSIZE" val="26"/>
  <p:tag name="IGUANATEXCURSOR" val="11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78.9651"/>
  <p:tag name="LATEXADDIN" val="\documentclass{article}&#10;\usepackage{amsmath}&#10;\usepackage[dvipsnames]{xcolor}&#10;\pagestyle{empty}&#10;\begin{document}&#10;&#10;$\color{ForestGreen} \delta = 3$&#10;&#10;&#10;&#10;&#10;\end{document}"/>
  <p:tag name="IGUANATEXSIZE" val="26"/>
  <p:tag name="IGUANATEXCURSOR" val="14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92.988"/>
  <p:tag name="ORIGINALWIDTH" val=" 3395.575"/>
  <p:tag name="OUTPUTTYPE" val="PNG"/>
  <p:tag name="IGUANATEXVERSION" val="162"/>
  <p:tag name="LATEXADDIN" val="\documentclass{article}&#10;\usepackage{amsmath}&#10;\pagestyle{empty}&#10;\begin{document}&#10;\begin{itemize}&#10;    \item Use the primitive polynomial \( p(x) = x^3 + x + 1 \) over \( GF(2) \).&#10;    \item Collineation matrix:&#10;    \[&#10;    T = \begin{bmatrix}&#10;        0 &amp; 1 &amp; 0 \\&#10;        1 &amp; 0 &amp; 1 \\&#10;        1 &amp; 0 &amp; 0&#10;    \end{bmatrix}&#10;    \]&#10;    \item Let \( x^j = (\alpha_j, \beta_j, \gamma_j) \). Then:&#10;    \[&#10;    \begin{aligned}&#10;    x^0 &amp;= (0,0,1), &amp; x^1 &amp;= (0,1,0), &amp; x^2 &amp;= (1,0,0), \\&#10;    x^3 &amp;= (0,1,1), &amp; x^4 &amp;= (1,1,0), &amp; x^5 &amp;= (1,1,1), \\&#10;    x^6 &amp;= (1,0,1), &amp; x^7 &amp;= x^0.&#10;    \end{aligned}&#10;    \]&#10;    \item These 7 points form \( PG(2,2) \); indices modulo 7.&#10;\end{itemize}&#10;&#10;&#10;&#10;\end{document}"/>
  <p:tag name="IGUANATEXSIZE" val="20"/>
  <p:tag name="IGUANATEXCURSOR" val="66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0.9636"/>
  <p:tag name="LATEXADDIN" val="\documentclass{article}&#10;\usepackage{amsmath, xcolor}&#10;\pagestyle{empty}&#10;\begin{document}&#10;&#10;$\color{blue} \tau = 4$&#10;&#10;\end{document}"/>
  <p:tag name="IGUANATEXSIZE" val="26"/>
  <p:tag name="IGUANATEXCURSOR" val="11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2.801"/>
  <p:tag name="ORIGINALWIDTH" val=" 3364.829"/>
  <p:tag name="OUTPUTTYPE" val="PNG"/>
  <p:tag name="IGUANATEXVERSION" val="162"/>
  <p:tag name="LATEXADDIN" val="\documentclass{article}&#10;\usepackage{amsmath}&#10;\pagestyle{empty}&#10;\begin{document}&#10;&#10;Let $p$ be a prime and define&#10;\[&#10;  f(j)=\bigl(c_2 j^2 + c_1 j + c_0\bigr)\mod p,&#10;  \qquad c_2 \neq 0.&#10;\]&#10;Form an $p\times p$ matrix $M=(m_{i,j})$ with&#10;\[&#10;  m_{i,j}=&#10;  \begin{cases}&#10;    1, &amp; p-1-i = f(j),\\&#10;    0, &amp; \text{otherwise}.&#10;  \end{cases}&#10;\]&#10;Then $M$ is an \emph{ideal} matrix (one “1’’ per row and column,\\&#10;the doubly periodic correlation (2D shift-shift) $\le 1$).&#10;&#10;&#10;\end{document}"/>
  <p:tag name="IGUANATEXSIZE" val="20"/>
  <p:tag name="IGUANATEXCURSOR" val="44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186.727"/>
  <p:tag name="ORIGINALWIDTH" val=" 4099.737"/>
  <p:tag name="OUTPUTTYPE" val="PNG"/>
  <p:tag name="IGUANATEXVERSION" val="162"/>
  <p:tag name="LATEXADDIN" val="\documentclass{article}&#10;\usepackage{amsmath}&#10;\pagestyle{empty}&#10;\begin{document}&#10;&#10;\begin{itemize}&#10;  \item For each column $j$, \(p-1-i=f(j)\) fixes a \textbf{unique} row index&#10;        $i$ $\Rightarrow$ exactly one ‘1’ per column.&#10;  \item To verify autocorrelation:&#10;        need to show unique $j$ satisfying&#10;        \[&#10;          m_{i,j}=m_{i\oplus\delta,\;j\oplus\tau}=1&#10;          \quad(\tau\neq0).&#10;        \]\\&#10;  \item Leads to congruence&#10;        \[&#10;          (2c_2\tau\,j)\mod p&#10;          \;=\;&#10;          \bigl(-c_2\tau^2-c_1\tau-\delta\bigr)\mod p.&#10;        \]&#10;  \item Because $c_2\neq0$, $\tau\neq0$, prime field $\Rightarrow$&#10;        \textbf{unique solution} $j$ $\Rightarrow$ correlation bound satisfied.&#10;\end{itemize}&#10;&#10;&#10;\end{document}"/>
  <p:tag name="IGUANATEXSIZE" val="20"/>
  <p:tag name="IGUANATEXCURSOR" val="17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.709"/>
  <p:tag name="ORIGINALWIDTH" val=" 2083.24"/>
  <p:tag name="OUTPUTTYPE" val="PNG"/>
  <p:tag name="IGUANATEXVERSION" val="162"/>
  <p:tag name="LATEXADDIN" val="\documentclass{article}&#10;\usepackage{amsmath}&#10;\pagestyle{empty}&#10;\begin{document}&#10;\begin{eqnarray*}&#10;&amp;&amp;((c_2 (j +\tau)^2 +c_1 (j+ \tau) + c_0) \mod p )\\&#10; &amp;&amp;=((p-1 -i-\delta )\mod p ).&#10;\end{eqnarray*}&#10;&#10;\end{document}"/>
  <p:tag name="IGUANATEXSIZE" val="20"/>
  <p:tag name="IGUANATEXCURSOR" val="15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.709"/>
  <p:tag name="ORIGINALWIDTH" val=" 1448.069"/>
  <p:tag name="OUTPUTTYPE" val="PNG"/>
  <p:tag name="IGUANATEXVERSION" val="162"/>
  <p:tag name="LATEXADDIN" val="\documentclass{article}&#10;\usepackage{amsmath}&#10;\pagestyle{empty}&#10;\begin{document}&#10;\begin{eqnarray*}&#10;&amp;&amp;((c_2 j ^2 +c_1 j + c_0) \mod p )\\&#10; &amp;&amp;=((p-1 -i )\mod p ).&#10;\end{eqnarray*}&#10;&#10;\end{document}"/>
  <p:tag name="IGUANATEXSIZE" val="20"/>
  <p:tag name="IGUANATEXCURSOR" val="1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57.855"/>
  <p:tag name="ORIGINALWIDTH" val=" 4673.416"/>
  <p:tag name="OUTPUTTYPE" val="PNG"/>
  <p:tag name="IGUANATEXVERSION" val="162"/>
  <p:tag name="LATEXADDIN" val="\documentclass{article}&#10;\usepackage{amsmath}&#10;\pagestyle{empty}&#10;\begin{document}&#10;&#10;\begin{tabular}{lcl}&#10;Triangular numbers &amp;&#10;$f(j)=\dfrac{j(j+1)}{2}$ &amp;&#10;jump columns in CRSEQ, T-CH\\[6pt]&#10;Euler pentagonal numbers &amp;&#10;$f(j)=\dfrac{j(3j-1)}{2}$ &amp;&#10;jump columns in DSCR&#10;\end{tabular}&#10;&#10;\medskip&#10;Both are instances of the Elliot–Butson template with suitable&#10;$(c_2,c_1,c_0)$, illustrating how classical number sequences&#10;fit into ideal matrix design.&#10;&#10;\medskip&#10;DRDS uses the ideal matrix constrcuted by $f(j)=\frac{p+1}{2} j^2$.&#10;&#10;\end{document}"/>
  <p:tag name="IGUANATEXSIZE" val="20"/>
  <p:tag name="IGUANATEXCURSOR" val="43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00.3"/>
  <p:tag name="ORIGINALWIDTH" val=" 4289.464"/>
  <p:tag name="OUTPUTTYPE" val="PNG"/>
  <p:tag name="IGUANATEXVERSION" val="162"/>
  <p:tag name="LATEXADDIN" val="\documentclass{article}&#10;\usepackage{amsmath}&#10;\pagestyle{empty}&#10;\begin{document}&#10;&#10;\textbf{Latin Square:} A Latin square with the set of symbols $S$ is an $|S| \times |S|$ matrix such that each symbol appears exactly once in every row and every column.&#10;&#10;\vspace{0.5em}&#10;\textbf{Orthogonal Latin Squares:} Two $N \times N$ Latin squares $A = (a_{i,j})$ and $B = (b_{i,j})$ are said to be orthogonal if the ordered pairs $(a_{i,j}, b_{i,j})$ are all distinct for $i,j = 0, 1, \ldots, N-1$.&#10;&#10;\vspace{1em}&#10;This concept is closely connected to the construction of channel hopping (CH) sequences, such as:&#10;\begin{itemize}&#10;    \item The synchronous modular clock algorithm in a Galois field&#10;   &#10;\end{itemize}&#10;&#10;&#10;\end{document}"/>
  <p:tag name="IGUANATEXSIZE" val="20"/>
  <p:tag name="IGUANATEXCURSOR" val="68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218.973"/>
  <p:tag name="ORIGINALWIDTH" val=" 3274.841"/>
  <p:tag name="OUTPUTTYPE" val="PNG"/>
  <p:tag name="IGUANATEXVERSION" val="162"/>
  <p:tag name="LATEXADDIN" val="\documentclass{article}&#10;\usepackage{amsmath}&#10;\pagestyle{empty}&#10;\begin{document}&#10;&#10;Two $4 \times 4$ orthogonal Latin squares with $S = \{0,1,2,3\}$:&#10;&#10;\vspace{0.5em}&#10;\[&#10;\begin{array}{cc}&#10;\begin{bmatrix}&#10;0 &amp; 1 &amp; 2 &amp; 3 \\&#10;1 &amp; 0 &amp; 3 &amp; 2 \\&#10;2 &amp; 3 &amp; 0 &amp; 1 \\&#10;3 &amp; 2 &amp; 1 &amp; 0&#10;\end{bmatrix}, &amp;&#10;\begin{bmatrix}&#10;0 &amp; 1 &amp; 2 &amp; 3 \\&#10;3 &amp; 2 &amp; 1 &amp; 0 \\&#10;1 &amp; 0 &amp; 3 &amp; 2 \\&#10;2 &amp; 3 &amp; 0 &amp; 1&#10;\end{bmatrix}&#10;\end{array}&#10;\]&#10;&#10;\vspace{1em}&#10;Merging the two yields a matrix of ordered pairs:&#10;\[&#10;\begin{bmatrix}&#10;(0,0) &amp; (1,1) &amp; (2,2) &amp; (3,3) \\&#10;(1,3) &amp; (0,2) &amp; (3,1) &amp; (2,0) \\&#10;(2,1) &amp; (3,0) &amp; (0,3) &amp; (1,2) \\&#10;(3,2) &amp; (2,3) &amp; (1,0) &amp; (0,1)&#10;\end{bmatrix}&#10;\]&#10;Each of the 16 ordered pairs is unique.&#10;&#10;&#10;\end{document}"/>
  <p:tag name="IGUANATEXSIZE" val="20"/>
  <p:tag name="IGUANATEXCURSOR" val="65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55.268"/>
  <p:tag name="ORIGINALWIDTH" val=" 4290.213"/>
  <p:tag name="OUTPUTTYPE" val="PNG"/>
  <p:tag name="IGUANATEXVERSION" val="162"/>
  <p:tag name="LATEXADDIN" val="\documentclass{article}&#10;\usepackage{amsmath}&#10;\pagestyle{empty}&#10;\begin{document}&#10;&#10;\begin{itemize}&#10;    \item The number of \textbf{mutually orthogonal Latin squares (MOLS)} of order $N$ is at most $N-1$.&#10;    \item If $N$ is a \textbf{prime power}, there exist exactly $N-1$ MOLS.&#10;    \item These can be constructed using the finite field $GF(N)$ with elements $\{0,1,\ldots,N-1\}$.&#10;\end{itemize}&#10;&#10;\medskip&#10;\textbf{Construction:} For $r = 1, 2, \ldots, N-1$, define the $r^{\text{th}}$ Latin square $C^{(r)} = (c^{(r)}_{i,j})$ as&#10;\[&#10;c^{(r)}_{i,j} = r * i + j \mod N,&#10;\]&#10;where $+$ and $*$ are the addition and multiplication in $GF(N)$.&#10;&#10;&#10;&#10;&#10;&#10;&#10;\end{document}"/>
  <p:tag name="IGUANATEXSIZE" val="20"/>
  <p:tag name="IGUANATEXCURSOR" val="63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80.802"/>
  <p:tag name="ORIGINALWIDTH" val=" 2384.702"/>
  <p:tag name="OUTPUTTYPE" val="PNG"/>
  <p:tag name="IGUANATEXVERSION" val="162"/>
  <p:tag name="LATEXADDIN" val="\documentclass{article}&#10;\usepackage{amsmath}&#10;\pagestyle{empty}&#10;\begin{document}&#10;\begin{equation*}&#10;\begin{array}{cc}&#10;\left [ \begin{array}{lllll}&#10;0&amp; 1 &amp; 2 &amp; 3 &amp; 4 \\&#10;1&amp; 2 &amp; 3 &amp; 4 &amp; 0 \\&#10;2&amp; 3 &amp; 4 &amp; 0 &amp; 1 \\&#10;3&amp; 4 &amp; 0 &amp; 1 &amp; 2 \\&#10;4&amp; 0 &amp; 1 &amp; 2 &amp; 3&#10;\end{array}&#10;\right ] , &amp;&#10;\left [ \begin{array}{lllll}&#10;0&amp; 1 &amp; 2 &amp; 3 &amp; 4 \\&#10;2&amp; 3 &amp; 4 &amp; 0 &amp; 1 \\&#10;4&amp; 0 &amp; 1 &amp; 2 &amp; 3 \\&#10;1&amp; 2 &amp; 3 &amp; 4 &amp; 0 \\&#10;3&amp; 4 &amp; 0 &amp; 1 &amp; 2&#10;\end{array}&#10;\right ] ,&#10;\end{array}&#10;\end{equation*}&#10;\begin{equation*}&#10;\begin{array}{cc}&#10;\left [ \begin{array}{lllll}&#10;0&amp; 1 &amp; 2 &amp; 3 &amp; 4 \\&#10;3&amp; 4 &amp; 0 &amp; 1 &amp; 2 \\&#10;1&amp; 2 &amp; 3 &amp; 4 &amp; 0 \\&#10;4&amp; 0 &amp; 1 &amp; 2 &amp; 3 \\&#10;2&amp; 3 &amp; 4 &amp; 0 &amp; 1&#10;\end{array}&#10;\right ] , &amp;&#10;\left [ \begin{array}{lllll}&#10;0&amp; 1 &amp; 2 &amp; 3 &amp; 4 \\&#10;4&amp; 0 &amp; 1 &amp; 2 &amp; 3 \\&#10;3&amp; 4 &amp; 0 &amp; 1 &amp; 2 \\&#10;2&amp; 3 &amp; 4 &amp; 0 &amp; 1 \\&#10;1&amp; 2 &amp; 3 &amp; 4 &amp; 0&#10;\end{array}&#10;\right ] .&#10;\end{array}&#10;\end{equation*}&#10;&#10;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14.661"/>
  <p:tag name="ORIGINALWIDTH" val=" 3434.571"/>
  <p:tag name="OUTPUTTYPE" val="PNG"/>
  <p:tag name="IGUANATEXVERSION" val="162"/>
  <p:tag name="LATEXADDIN" val="\documentclass{article}&#10;\usepackage{amsmath}&#10;\pagestyle{empty}&#10;\begin{document}&#10;&#10;\begin{itemize}&#10;    \item Start with line \( L_0 = (1,0,0) \Rightarrow \{x^0, x^1, x^3\} \).&#10;    \item Apply inverse collineation:&#10;    \[&#10;    T^{-1} = \begin{bmatrix}&#10;        0 &amp; 0 &amp; 1 \\&#10;        1 &amp; 0 &amp; 0 \\&#10;        0 &amp; 1 &amp; 1&#10;    \end{bmatrix}&#10;    \]&#10;    \item Resulting lines:&#10;    \[&#10;    \begin{aligned}&#10;    L_0 &amp;= \{x^0, x^1, x^3\}, &amp; L_1 &amp;= \{x^1, x^2, x^4\}, \\&#10;    L_2 &amp;= \{x^2, x^3, x^5\}, &amp; L_3 &amp;= \{x^3, x^4, x^6\}, \\&#10;    L_4 &amp;= \{x^4, x^5, x^0\}, &amp; L_5 &amp;= \{x^5, x^6, x^1\}, \\&#10;    L_6 &amp;= \{x^6, x^0, x^2\}&#10;    \end{aligned}&#10;    \]&#10;    \item These define all 7 lines in \( PG(2,2) \).&#10;    \item The corresponding perfect difference set in \( Z_7 \): \( D = \{0, 1, 3\} \).&#10;\end{itemize}&#10;&#10;&#10;\end{document}"/>
  <p:tag name="IGUANATEXSIZE" val="20"/>
  <p:tag name="IGUANATEXCURSOR" val="77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3.98952"/>
  <p:tag name="ORIGINALWIDTH" val=" 275.2156"/>
  <p:tag name="OUTPUTTYPE" val="PNG"/>
  <p:tag name="IGUANATEXVERSION" val="162"/>
  <p:tag name="LATEXADDIN" val="\documentclass{article}&#10;\usepackage{amsmath}&#10;\pagestyle{empty}&#10;\begin{document}&#10;&#10;$r=1$&#10;&#10;&#10;\end{document}"/>
  <p:tag name="IGUANATEXSIZE" val="20"/>
  <p:tag name="IGUANATEXCURSOR" val="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3.98952"/>
  <p:tag name="ORIGINALWIDTH" val=" 278.9651"/>
  <p:tag name="OUTPUTTYPE" val="PNG"/>
  <p:tag name="IGUANATEXVERSION" val="162"/>
  <p:tag name="LATEXADDIN" val="\documentclass{article}&#10;\usepackage{amsmath}&#10;\pagestyle{empty}&#10;\begin{document}&#10;&#10;$r=2$&#10;&#10;&#10;\end{document}"/>
  <p:tag name="IGUANATEXSIZE" val="26"/>
  <p:tag name="IGUANATEXCURSOR" val="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5.48929"/>
  <p:tag name="ORIGINALWIDTH" val=" 279.715"/>
  <p:tag name="OUTPUTTYPE" val="PNG"/>
  <p:tag name="IGUANATEXVERSION" val="162"/>
  <p:tag name="LATEXADDIN" val="\documentclass{article}&#10;\usepackage{amsmath}&#10;\pagestyle{empty}&#10;\begin{document}&#10;&#10;$r=3$&#10;&#10;&#10;\end{document}"/>
  <p:tag name="IGUANATEXSIZE" val="20"/>
  <p:tag name="IGUANATEXCURSOR" val="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5.48929"/>
  <p:tag name="ORIGINALWIDTH" val=" 281.9647"/>
  <p:tag name="OUTPUTTYPE" val="PNG"/>
  <p:tag name="IGUANATEXVERSION" val="162"/>
  <p:tag name="LATEXADDIN" val="\documentclass{article}&#10;\usepackage{amsmath}&#10;\pagestyle{empty}&#10;\begin{document}&#10;&#10;$r=4$&#10;&#10;&#10;\end{document}"/>
  <p:tag name="IGUANATEXSIZE" val="20"/>
  <p:tag name="IGUANATEXCURSOR" val="8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60.405"/>
  <p:tag name="ORIGINALWIDTH" val=" 4296.963"/>
  <p:tag name="OUTPUTTYPE" val="PNG"/>
  <p:tag name="IGUANATEXVERSION" val="162"/>
  <p:tag name="LATEXADDIN" val="\documentclass{article}&#10;\usepackage{amsmath}&#10;\pagestyle{empty}&#10;\begin{document}&#10;&#10;\begin{itemize}&#10;    \item The study of two orthogonal Latin squares (Graeco-Latin squares) was first proposed by \textbf{Leonhard Euler} in 1782.&#10;    \item Euler \textbf{failed to construct} two orthogonal Latin squares of order 6, known as the \textbf{36 officers problem}.&#10;    \item He conjectured that there do not exist two orthogonal Latin squares of order $N = 4m + 2$, where $m$ is a nonnegative integer.&#10;\end{itemize}&#10;&#10;\textbf{Key developments:}&#10;\begin{itemize}&#10;    \item \textbf{Gaston Tarry} confirmed via exhaustive enumeration that \textbf{no orthogonal Latin squares exist for $N = 6$}.&#10;    \item Later, \textbf{computer searches} found orthogonal Latin squares of order 10 and 22.&#10;    \item It was eventually proven that \textbf{Euler's conjecture is false for all $N \ge 10$}.&#10;\end{itemize}&#10;&#10;\textbf{Current status:} Two orthogonal Latin squares exist for all $N \ge 3$, \textbf{except} $N = 6$.&#10;&#10;&#10;\end{document}"/>
  <p:tag name="IGUANATEXSIZE" val="20"/>
  <p:tag name="IGUANATEXCURSOR" val="88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47.1316"/>
  <p:tag name="ORIGINALWIDTH" val=" 2944.882"/>
  <p:tag name="OUTPUTTYPE" val="PNG"/>
  <p:tag name="IGUANATEXVERSION" val="162"/>
  <p:tag name="LATEXADDIN" val="\documentclass{article}&#10;\usepackage{amsmath, amssymb}&#10;\pagestyle{empty}&#10;\begin{document}&#10;&#10;\textbf{Rotator:} An $N \times N$ Latin square defined by:&#10;\[&#10;j = (i + n) \mod N&#10;\quad \Rightarrow \quad&#10;c_{i,j} = n.&#10;\]&#10;&#10;\textbf{Reflector:} An $N \times N$ Latin square defined by:&#10;\[&#10;n = (i + j) \mod N&#10;\quad \Rightarrow \quad&#10;c_{i,j} = n.&#10;\]&#10;&#10;&#10;\end{document}"/>
  <p:tag name="IGUANATEXSIZE" val="20"/>
  <p:tag name="IGUANATEXCURSOR" val="5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521.1849"/>
  <p:tag name="OUTPUTTYPE" val="PNG"/>
  <p:tag name="IGUANATEXVERSION" val="162"/>
  <p:tag name="LATEXADDIN" val="\documentclass{article}&#10;\usepackage{amsmath}&#10;\pagestyle{empty}&#10;\begin{document}&#10;&#10;&#10;\[&#10;\begin{bmatrix}&#10;0 &amp; 1 &amp; 2 \\&#10;2 &amp; 0 &amp; 1 \\&#10;1 &amp; 2 &amp; 0&#10;\end{bmatrix}&#10;\]&#10;&#10;&#10;\end{document}"/>
  <p:tag name="IGUANATEXSIZE" val="26"/>
  <p:tag name="IGUANATEXCURSOR" val="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521.1849"/>
  <p:tag name="OUTPUTTYPE" val="PNG"/>
  <p:tag name="IGUANATEXVERSION" val="162"/>
  <p:tag name="LATEXADDIN" val="\documentclass{article}&#10;\usepackage{amsmath}&#10;\pagestyle{empty}&#10;\begin{document}&#10;\[&#10;\begin{bmatrix}&#10;0 &amp; 1 &amp; 2 \\&#10;1 &amp; 2 &amp; 0 \\&#10;2 &amp; 0 &amp; 1&#10;\end{bmatrix}&#10;\]&#10;&#10;&#10;&#10;\end{document}"/>
  <p:tag name="IGUANATEXSIZE" val="20"/>
  <p:tag name="IGUANATEXCURSOR" val="15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3829.021"/>
  <p:tag name="OUTPUTTYPE" val="PNG"/>
  <p:tag name="IGUANATEXVERSION" val="162"/>
  <p:tag name="LATEXADDIN" val="\documentclass{article}&#10;\usepackage{amsmath}&#10;\pagestyle{empty}&#10;\begin{document}&#10;&#10;\textbf{Lemma:} The $N \times N$ rotator and reflector are orthogonal if $N$ is odd.&#10;&#10;&#10;&#10;\end{document}"/>
  <p:tag name="IGUANATEXSIZE" val="20"/>
  <p:tag name="IGUANATEXCURSOR" val="16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0.2362"/>
  <p:tag name="ORIGINALWIDTH" val=" 1211.849"/>
  <p:tag name="OUTPUTTYPE" val="PNG"/>
  <p:tag name="IGUANATEXVERSION" val="162"/>
  <p:tag name="LATEXADDIN" val="\documentclass{article}&#10;\usepackage{amsmath}&#10;\pagestyle{empty}&#10;\begin{document}&#10;&#10;$i,j=0,1,2, \ldots, N-1$&#10;&#10;&#10;\end{document}"/>
  <p:tag name="IGUANATEXSIZE" val="20"/>
  <p:tag name="IGUANATEXCURSOR" val="10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4.2332"/>
  <p:tag name="ORIGINALWIDTH" val=" 2198.725"/>
  <p:tag name="OUTPUTTYPE" val="PNG"/>
  <p:tag name="IGUANATEXVERSION" val="162"/>
  <p:tag name="LATEXADDIN" val="\documentclass{article}&#10;\usepackage{amsmath}&#10;\pagestyle{empty}&#10;\begin{document}&#10;&#10;$x^0=(0,0,1),\,x^1=(0,1,0),\,x^3=(0,1,1)$&#10;&#10;\end{document}"/>
  <p:tag name="IGUANATEXSIZE" val="20"/>
  <p:tag name="IGUANATEXCURSOR" val="10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17.21"/>
  <p:tag name="ORIGINALWIDTH" val=" 4287.964"/>
  <p:tag name="OUTPUTTYPE" val="PNG"/>
  <p:tag name="IGUANATEXVERSION" val="162"/>
  <p:tag name="LATEXADDIN" val="\documentclass{article}&#10;\usepackage{amsmath}&#10;\pagestyle{empty}&#10;\begin{document}&#10;&#10;\textbf{Idea:} Build larger orthogonal Latin squares from smaller ones using the direct product approach [MacNeish1922].&#10;&#10;&#10;\textbf{Given:}&#10;\begin{itemize}&#10;    \item Orthogonal Latin squares $\{A^{(r)}\}$ of size $N_1 \times N_1$&#10;    \item Orthogonal Latin squares $\{B^{(r)}\}$ of size $N_2 \times N_2$&#10;\end{itemize}&#10;&#10;\textbf{Construct:} Orthogonal Latin squares $\{C^{(r)}\}$ of size $(N_1 N_2) \times (N_1 N_2)$ with:&#10;\[&#10;c^{(r)}_{i,j} = a^{(r)}_{i_a, j_a} \cdot N_2 + b^{(r)}_{i_b, j_b},&#10;\]&#10;\[&#10;\begin{aligned}&#10;i_a &amp;= \left\lfloor \frac{i}{N_2} \right\rfloor, &amp; j_a &amp;= \left\lfloor \frac{j}{N_2} \right\rfloor, \\&#10;i_b &amp;= i - i_a \cdot N_2, &amp; j_b &amp;= j - j_a \cdot N_2.&#10;\end{aligned}&#10;\]&#10;&#10;\textbf{Result:} The new Latin squares inherit orthogonality from the components.&#10;&#10;&#10;&#10;\end{document}"/>
  <p:tag name="IGUANATEXSIZE" val="20"/>
  <p:tag name="IGUANATEXCURSOR" val="85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3158.605"/>
  <p:tag name="OUTPUTTYPE" val="PNG"/>
  <p:tag name="IGUANATEXVERSION" val="162"/>
  <p:tag name="LATEXADDIN" val="\documentclass{article}&#10;\usepackage{amsmath}&#10;\pagestyle{empty}&#10;\begin{document}&#10;&#10;Example: Constructing $12 \times 12$ Orthogonal Latin Squares&#10;&#10;&#10;\end{document}"/>
  <p:tag name="IGUANATEXSIZE" val="40"/>
  <p:tag name="IGUANATEXCURSOR" val="14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96.925"/>
  <p:tag name="ORIGINALWIDTH" val=" 3883.764"/>
  <p:tag name="OUTPUTTYPE" val="PNG"/>
  <p:tag name="IGUANATEXVERSION" val="162"/>
  <p:tag name="LATEXADDIN" val="\documentclass{article}&#10;\usepackage{amsmath}&#10;\pagestyle{empty}&#10;\begin{document}&#10;&#10;\begin{itemize}&#10;    \item $A^{(1)}$, $A^{(2)}$: two $3\times3$ orthogonal Latin squares (rotator and reflector)&#10;    \item $B^{(1)}$, $B^{(2)}$: two $4\times4$ orthogonal Latin squares&#10;\end{itemize}&#10;&#10;\textbf{Then:} Direct product gives $12\times12$ orthogonal Latin squares:&#10;\begin{equation*}&#10;C^{(1)}=&#10;\left [ \begin{array}{llll|llll|llll}&#10;0 &amp; 1 &amp; 2 &amp; 3 &amp; 4 &amp; 5 &amp; 6 &amp; 7 &amp; 8 &amp; 9 &amp; 10 &amp; 11 \\&#10;1 &amp; 0 &amp; 3 &amp; 2 &amp; 5 &amp; 4 &amp; 7 &amp; 6 &amp; 9 &amp; 8 &amp; 11 &amp; 10 \\&#10;2 &amp; 3 &amp; 0 &amp; 1 &amp; 6 &amp; 7 &amp; 4 &amp; 5 &amp; 10 &amp; 11 &amp; 8 &amp; 9 \\&#10;3 &amp; 2 &amp; 1 &amp; 0 &amp; 7 &amp; 6 &amp; 5 &amp; 4 &amp; 11 &amp; 10 &amp; 9 &amp; 8 \\&#10;\hline&#10;8 &amp; 9 &amp; 10 &amp; 11 &amp; 0 &amp; 1 &amp; 2 &amp; 3 &amp; 4 &amp; 5 &amp; 6 &amp; 7 \\&#10;9 &amp; 8 &amp; 11 &amp; 10 &amp; 1 &amp; 0 &amp; 3 &amp; 2 &amp; 5 &amp; 4 &amp; 7 &amp; 6 \\&#10;10 &amp; 11 &amp; 8 &amp; 9 &amp; 2 &amp; 3 &amp; 0 &amp; 1 &amp; 6 &amp; 7 &amp; 4 &amp; 5 \\&#10;11 &amp; 10 &amp; 9 &amp; 8 &amp; 3 &amp; 2 &amp; 1 &amp; 0 &amp; 7 &amp; 6 &amp; 5 &amp; 4 \\&#10;\hline&#10;4 &amp; 5 &amp; 6 &amp; 7 &amp; 8 &amp; 9 &amp; 10 &amp; 11 &amp; 0 &amp; 1 &amp; 2 &amp; 3  \\&#10;5 &amp; 4 &amp; 7 &amp; 6 &amp; 9 &amp; 8 &amp; 11 &amp; 10 &amp; 1 &amp; 0 &amp; 3 &amp; 2 \\&#10;6 &amp; 7 &amp; 4 &amp; 5 &amp; 10 &amp; 11 &amp; 8 &amp; 9 &amp; 2 &amp; 3 &amp; 0 &amp; 1\\&#10;7 &amp; 6 &amp; 5 &amp; 4 &amp; 11 &amp; 10 &amp; 9 &amp; 8 &amp; 3 &amp; 2 &amp; 1 &amp; 0&#10;\end{array}&#10;\right ] ,&#10;\end{equation*}&#10;&#10;&#10;&#10;\end{document}"/>
  <p:tag name="IGUANATEXSIZE" val="20"/>
  <p:tag name="IGUANATEXCURSOR" val="35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521.1849"/>
  <p:tag name="OUTPUTTYPE" val="PNG"/>
  <p:tag name="IGUANATEXVERSION" val="162"/>
  <p:tag name="LATEXADDIN" val="\documentclass{article}&#10;\usepackage{amsmath}&#10;\pagestyle{empty}&#10;\begin{document}&#10;&#10;&#10;\[&#10;\begin{bmatrix}&#10;0 &amp; 1 &amp; 2 \\&#10;2 &amp; 0 &amp; 1 \\&#10;1 &amp; 2 &amp; 0&#10;\end{bmatrix}&#10;\]&#10;&#10;&#10;\end{document}"/>
  <p:tag name="IGUANATEXSIZE" val="26"/>
  <p:tag name="IGUANATEXCURSOR" val="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02.775"/>
  <p:tag name="ORIGINALWIDTH" val=" 3589.801"/>
  <p:tag name="OUTPUTTYPE" val="PNG"/>
  <p:tag name="IGUANATEXVERSION" val="162"/>
  <p:tag name="LATEXADDIN" val="\documentclass{article}&#10;\usepackage{amsmath}&#10;\pagestyle{empty}&#10;\begin{document}&#10;&#10;\begin{equation*}&#10;C^{(2)}=&#10;\left [ \begin{array}{llll|llll|llll}&#10;0 &amp; 1 &amp; 2 &amp; 3 &amp; 4 &amp; 5 &amp; 6 &amp; 7 &amp; 8 &amp; 9 &amp; 10 &amp; 11 \\&#10;3 &amp; 2 &amp; 1 &amp; 0 &amp; 7 &amp; 6 &amp; 5 &amp; 4 &amp; 11 &amp; 10 &amp; 9 &amp; 8 \\&#10;1 &amp; 0 &amp; 3 &amp; 2 &amp; 5 &amp; 4 &amp; 7 &amp; 6 &amp; 9 &amp; 8 &amp; 11 &amp; 10 \\&#10;2 &amp; 3 &amp; 0 &amp; 1 &amp; 6 &amp; 7 &amp; 4 &amp; 5 &amp; 10 &amp; 11 &amp; 8 &amp; 9 \\&#10;\hline&#10;4 &amp; 5 &amp; 6 &amp; 7 &amp; 8 &amp; 9 &amp; 10 &amp; 11 &amp; 0 &amp; 1 &amp; 2 &amp; 3 \\&#10;7 &amp; 6 &amp; 5 &amp; 4 &amp; 11 &amp; 10 &amp; 9 &amp; 8 &amp; 3 &amp; 2 &amp; 1 &amp; 0 \\&#10;5 &amp; 4 &amp; 7 &amp; 6 &amp; 9 &amp; 8 &amp; 11 &amp; 10 &amp; 1 &amp; 0 &amp; 3 &amp; 2 \\&#10;6 &amp; 7 &amp; 4 &amp; 5 &amp; 10 &amp; 11 &amp; 8 &amp; 9 &amp; 2 &amp; 3 &amp; 0 &amp; 1 \\&#10;\hline&#10;8 &amp; 9 &amp; 10 &amp; 11 &amp; 0 &amp; 1 &amp; 2 &amp; 3 &amp; 4 &amp; 5 &amp; 6 &amp; 7 \\&#10;11 &amp; 10 &amp; 9 &amp; 8 &amp; 3 &amp; 2 &amp; 1 &amp; 0 &amp; 7 &amp; 6 &amp; 5 &amp; 4 \\&#10;9 &amp; 8 &amp; 11 &amp; 10 &amp; 1 &amp; 0 &amp; 3 &amp; 2 &amp; 5 &amp; 4 &amp; 7 &amp; 6 \\&#10;10 &amp; 11 &amp; 8 &amp; 9 &amp; 2 &amp; 3 &amp; 0 &amp; 1 &amp; 6 &amp; 7 &amp; 4 &amp; 5&#10;\end{array}&#10;\right ].&#10;\end{equation*}&#10;&#10;&#10;&#10;\end{document}"/>
  <p:tag name="IGUANATEXSIZE" val="20"/>
  <p:tag name="IGUANATEXCURSOR" val="10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521.1849"/>
  <p:tag name="OUTPUTTYPE" val="PNG"/>
  <p:tag name="IGUANATEXVERSION" val="162"/>
  <p:tag name="LATEXADDIN" val="\documentclass{article}&#10;\usepackage{amsmath}&#10;\pagestyle{empty}&#10;\begin{document}&#10;\[&#10;\begin{bmatrix}&#10;0 &amp; 1 &amp; 2 \\&#10;1 &amp; 2 &amp; 0 \\&#10;2 &amp; 0 &amp; 1&#10;\end{bmatrix}&#10;\]&#10;&#10;&#10;&#10;\end{document}"/>
  <p:tag name="IGUANATEXSIZE" val="20"/>
  <p:tag name="IGUANATEXCURSOR" val="15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129.734"/>
  <p:tag name="ORIGINALWIDTH" val=" 4287.964"/>
  <p:tag name="OUTPUTTYPE" val="PNG"/>
  <p:tag name="IGUANATEXVERSION" val="162"/>
  <p:tag name="LATEXADDIN" val="\documentclass{article}&#10;\usepackage{amsmath}&#10;\pagestyle{empty}&#10;\begin{document}&#10;\textbf{Motivation problem for a baseball tourment:}&#10;\begin{itemize}&#10;    \item \textbf{Teams:} 10 teams&#10;    \item \textbf{Fields:} 5 baseball fields available per day&#10;\end{itemize}&#10;&#10;\textbf{Constraints:}&#10;\begin{enumerate}&#10;    \item Each team must play with every other team $\Rightarrow$ $\binom{10}{2} = 45$ games in total.&#10;    \item Each team plays \textbf{exactly one game per day}.&#10;    \item No team appears more than \textbf{twice on the same field} throughout the tournament.&#10;\end{enumerate}&#10;&#10;\textbf{Objective:}  &#10;Schedule all 45 games using 5 fields per day, such that the above constraints are satisfied.&#10;&#10;&#10;&#10;&#10;&#10;\end{document}"/>
  <p:tag name="IGUANATEXSIZE" val="20"/>
  <p:tag name="IGUANATEXCURSOR" val="13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656.168"/>
  <p:tag name="OUTPUTTYPE" val="PNG"/>
  <p:tag name="IGUANATEXVERSION" val="162"/>
  <p:tag name="LATEXADDIN" val="\documentclass{article}&#10;\usepackage{amsmath}&#10;\pagestyle{empty}&#10;\begin{document}&#10;&#10;&#10;Example: Balanced Tournament Design $BTD(5)$&#10;&#10;\end{document}"/>
  <p:tag name="IGUANATEXSIZE" val="40"/>
  <p:tag name="IGUANATEXCURSOR" val="12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84.777"/>
  <p:tag name="ORIGINALWIDTH" val=" 3859.768"/>
  <p:tag name="OUTPUTTYPE" val="PNG"/>
  <p:tag name="IGUANATEXVERSION" val="162"/>
  <p:tag name="LATEXADDIN" val="\documentclass{article}&#10;\usepackage{amsmath}&#10;\pagestyle{empty}&#10;\begin{document}&#10;&#10;\begin{table}[htbp]&#10;\centering&#10;\scriptsize&#10;\begin{tabular}{|c||c|c|c|c|c|c|c|c|c|}&#10;\hline&#10; &amp; 0 &amp; 1 &amp; 2 &amp; 3 &amp; 4 &amp; 5 &amp; 6 &amp; 7 &amp; 8 \\&#10;\hline\hline&#10;0 &amp; $\{0,1\}$ &amp; $\{2,8\}$ &amp; $\{3,9\}$ &amp; $\{2,9\}$ &amp; $\{3,8\}$ &amp; $\{4,6\}$ &amp; $\{5,7\}$ &amp; $\{4,7\}$ &amp; $\{5,6\}$ \\&#10;\hline&#10;1 &amp; $\{2,3\}$ &amp; $\{5,0\}$ &amp; $\{4,1\}$ &amp; $\{5,1\}$ &amp; $\{4,0\}$ &amp; $\{7,8\}$ &amp; $\{6,9\}$ &amp; $\{6,8\}$ &amp; $\{7,9\}$ \\&#10;\hline&#10;2 &amp; $\{4,5\}$ &amp; $\{7,3\}$ &amp; $\{6,2\}$ &amp; $\{7,2\}$ &amp; $\{6,3\}$ &amp; $\{9,0\}$ &amp; $\{8,1\}$ &amp; $\{9,1\}$ &amp; $\{8,0\}$ \\&#10;\hline&#10;3 &amp; $\{6,7\}$ &amp; $\{9,4\}$ &amp; $\{8,5\}$ &amp; $\{8,4\}$ &amp; $\{9,5\}$ &amp; $\{1,2\}$ &amp; $\{0,3\}$ &amp; $\{0,2\}$ &amp; $\{1,3\}$ \\&#10;\hline&#10;4 &amp; $\{8,9\}$ &amp; $\{1,6\}$ &amp; $\{0,7\}$ &amp; $\{0,6\}$ &amp; $\{1,7\}$ &amp; $\{3,5\}$ &amp; $\{2,4\}$ &amp; $\{3,4\}$ &amp; $\{2,5\}$ \\&#10;\hline&#10;\end{tabular}&#10;\end{table}&#10;&#10;\textbf{Verification:}&#10;\begin{itemize}&#10;    \item Each column contains all $2N = 10$ elements   exactly once. \\&#10;  (Each time slot contains all $2N = 10$ users exactly once.)&#10;    \item Each row contains each element at most twice.\\  (Each channel contains each user at most twice.)&#10;\end{itemize}&#10;&#10;&#10;\end{document}"/>
  <p:tag name="IGUANATEXSIZE" val="20"/>
  <p:tag name="IGUANATEXCURSOR" val="113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92.763"/>
  <p:tag name="ORIGINALWIDTH" val=" 4288.714"/>
  <p:tag name="OUTPUTTYPE" val="PNG"/>
  <p:tag name="IGUANATEXVERSION" val="162"/>
  <p:tag name="LATEXADDIN" val="\documentclass{article}&#10;\usepackage{amsmath}&#10;\pagestyle{empty}&#10;\begin{document}&#10;&#10;\textbf{Tournament Design (TD($N$))}:&#10;&#10;\begin{itemize}&#10;    \item A $TD(N)$ is an $N \times (2N - 1)$ array of unordered pairs $\{ \{i,j\} : 0 \le i \ne j \le 2N - 1 \}$.&#10;    \item Total number of distinct unordered pairs: $N(2N - 1)$.&#10;\end{itemize}&#10;&#10;\textbf{Property (i):}  &#10;Each column contains all $2N$ elements $\{0,1,\ldots,2N-1\}$, distributed such that every element appears exactly once in some cell of the column.&#10;&#10;\medskip&#10;\textbf{Balanced Tournament Design (BTD($N$))}:  &#10;A $TD(N)$ that additionally satisfies:&#10;&#10;\textbf{Property (ii):}  &#10;No element appears in more than two cells of any row.&#10;&#10;&#10;&#10;\end{document}"/>
  <p:tag name="IGUANATEXSIZE" val="20"/>
  <p:tag name="IGUANATEXCURSOR" val="68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48.4439"/>
  <p:tag name="ORIGINALWIDTH" val=" 521.1849"/>
  <p:tag name="OUTPUTTYPE" val="PNG"/>
  <p:tag name="IGUANATEXVERSION" val="162"/>
  <p:tag name="LATEXADDIN" val="\documentclass{article}&#10;\usepackage{amsmath}&#10;\pagestyle{empty}&#10;\begin{document}&#10;$$&#10;\begin{bmatrix}&#10;        0 &amp; 6 &amp; 4 \\&#10;        1 &amp; 0 &amp; 5 \\&#10;        3 &amp; 2 &amp; 0&#10;    \end{bmatrix}&#10;$$&#10;&#10;\end{document}"/>
  <p:tag name="IGUANATEXSIZE" val="20"/>
  <p:tag name="IGUANATEXCURSOR" val="17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60.892"/>
  <p:tag name="ORIGINALWIDTH" val=" 4094.488"/>
  <p:tag name="OUTPUTTYPE" val="PNG"/>
  <p:tag name="IGUANATEXVERSION" val="162"/>
  <p:tag name="LATEXADDIN" val="\documentclass{article}&#10;\usepackage{amsmath}&#10;\pagestyle{empty}&#10;\begin{document}&#10;&#10;\begin{itemize}&#10;    \item A relaxed difference set (RDS) in \( {Z}_p \) can be constructed as:&#10;    \[&#10;    D = \{0,1,\ldots,\Delta-1\} \cup \{2\Delta -1, 3\Delta -1, \ldots, \left\lfloor \frac{p}{\Delta} \right\rfloor \Delta -1 \}&#10;    \]&#10;    \item Observation: evenly spaced elements only need to be placed in the first half of the interval \( [0, p-1] \).&#10;    &#10;    \item Improved RDS construction:&#10;    \[&#10;    D = \{0,1,\ldots,\Delta-1\} \cup \left\{ 2\Delta -1, 3\Delta -1, \ldots, \left( \left\lfloor \frac{p}{2\Delta} \right\rfloor + 1 \right)\Delta -1 \right\}&#10;    \]&#10;    &#10;    \item Approximate number of ``dots'' (elements in \( D \)):&#10;    \[&#10;    \Delta + \frac{p}{2\Delta}&#10;    \]&#10;    &#10;    \item Optimal \( \Delta \) occurs at \( \Delta \approx \sqrt{p/2} \) which minimizes the total number:&#10;    \[&#10;    |D| \approx \sqrt{2p} \approx 1.414 \sqrt{p}&#10;    \]&#10;   &#10;\end{itemize}&#10;&#10;&#10;\end{document}"/>
  <p:tag name="IGUANATEXSIZE" val="20"/>
  <p:tag name="IGUANATEXCURSOR" val="96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76.416"/>
  <p:tag name="ORIGINALWIDTH" val=" 4287.964"/>
  <p:tag name="OUTPUTTYPE" val="PNG"/>
  <p:tag name="IGUANATEXVERSION" val="162"/>
  <p:tag name="LATEXADDIN" val="\documentclass{article}&#10;\usepackage{amsmath}&#10;\pagestyle{empty}&#10;\begin{document}&#10;A binary $(0,1)$ $p \times p$  matrix $M=(m_{i,j})$ is called an {\em ideal} matrix if it satisfies the following two constraints:&#10;\begin{description}&#10;\item[(i)] Each column of $M$ contains exactly one 1, i.e., for all $j=0,1,2, \ldots, p-1$,&#10;$$&#10; \sum_{i=0}^{p-1}m_{i,j}=1.&#10;$$&#10;\item[(ii)] The doubly periodic correlation function $\rho(\cdot,\cdot)$, defined by&#10;$$&#10; \rho(\delta, \tau)=\sum_{i=0}^{p-1}\sum_{j=0}^{p-1} m_{i \oplus \delta, j\oplus \tau}m_{i,j}&#10;$$&#10;where $\delta, \tau$ are integers between 0 and $p-1$ satisfies the condition&#10;$$&#10; \rho(\delta, \tau) \le 1&#10;$$&#10;whenever either $\delta$ or $\tau$ is nonzero.&#10;\end{description}&#10;&#10;&#10;&#10;\end{document}"/>
  <p:tag name="IGUANATEXSIZE" val="20"/>
  <p:tag name="IGUANATEXCURSOR" val="71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1.2149"/>
  <p:tag name="LATEXADDIN" val="\documentclass{article}&#10;\usepackage{amsmath}&#10;\pagestyle{empty}&#10;\begin{document}&#10;&#10;$p \times p$&#10;&#10;&#10;&#10;\end{document}"/>
  <p:tag name="IGUANATEXSIZE" val="26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513.6857"/>
  <p:tag name="LATEXADDIN" val="\documentclass{article}&#10;\usepackage{amsmath}&#10;\pagestyle{empty}&#10;\begin{document}&#10;$C=(c_{i,j})$&#10;&#10;&#10;&#10;\end{document}"/>
  <p:tag name="IGUANATEXSIZE" val="20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376921</TotalTime>
  <Words>419</Words>
  <Application>Microsoft Office PowerPoint</Application>
  <PresentationFormat>如螢幕大小 (4:3)</PresentationFormat>
  <Paragraphs>201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新細明體</vt:lpstr>
      <vt:lpstr>Calibri</vt:lpstr>
      <vt:lpstr>Cambria Math</vt:lpstr>
      <vt:lpstr>Times New Roman</vt:lpstr>
      <vt:lpstr>Verdana</vt:lpstr>
      <vt:lpstr>Wingdings 2</vt:lpstr>
      <vt:lpstr>Wingdings 3</vt:lpstr>
      <vt:lpstr>2_Lab607_4_3</vt:lpstr>
      <vt:lpstr>An Introduction to the Multichannel Rendezvous Problem-Supplemental Material on Difference Sets, Ideal Matrices and Orthogonal Latin Squares</vt:lpstr>
      <vt:lpstr>Singer’s construction</vt:lpstr>
      <vt:lpstr>Example: Primitive Polynomial over  GF(2) </vt:lpstr>
      <vt:lpstr>Lines and the Perfect Difference Set in  Z7</vt:lpstr>
      <vt:lpstr> Construction of Relaxed Difference Sets (RDS)</vt:lpstr>
      <vt:lpstr>PowerPoint 簡報</vt:lpstr>
      <vt:lpstr>Ideal matrices</vt:lpstr>
      <vt:lpstr>Ideal matrices</vt:lpstr>
      <vt:lpstr>Ideal matrices</vt:lpstr>
      <vt:lpstr>PowerPoint 簡報</vt:lpstr>
      <vt:lpstr>PowerPoint 簡報</vt:lpstr>
      <vt:lpstr>PowerPoint 簡報</vt:lpstr>
      <vt:lpstr>The Elliot-Butson construction of ideal matrices</vt:lpstr>
      <vt:lpstr>Proof</vt:lpstr>
      <vt:lpstr>Examples</vt:lpstr>
      <vt:lpstr>Constructions of orthogonal Latin squares</vt:lpstr>
      <vt:lpstr>Example: Orthogonal Latin Squares for N=4</vt:lpstr>
      <vt:lpstr>Construction of Mutually Orthogonal Latin Squares Using Galois Fields</vt:lpstr>
      <vt:lpstr>For N=5, the four orthogonal Latin squares are as follows:</vt:lpstr>
      <vt:lpstr>Historical Background</vt:lpstr>
      <vt:lpstr>Constructing Orthogonal Latin Squares via Rotators and Reflectors</vt:lpstr>
      <vt:lpstr>MacNeish's Direct Product Construction</vt:lpstr>
      <vt:lpstr>PowerPoint 簡報</vt:lpstr>
      <vt:lpstr>PowerPoint 簡報</vt:lpstr>
      <vt:lpstr>Tournament Design</vt:lpstr>
      <vt:lpstr>PowerPoint 簡報</vt:lpstr>
      <vt:lpstr>Tournament Design and Balanced Tournament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張正尚</cp:lastModifiedBy>
  <cp:revision>1519</cp:revision>
  <dcterms:created xsi:type="dcterms:W3CDTF">2018-07-02T05:24:52Z</dcterms:created>
  <dcterms:modified xsi:type="dcterms:W3CDTF">2025-07-23T14:38:45Z</dcterms:modified>
</cp:coreProperties>
</file>