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326" r:id="rId2"/>
    <p:sldId id="327" r:id="rId3"/>
    <p:sldId id="328" r:id="rId4"/>
    <p:sldId id="329" r:id="rId5"/>
    <p:sldId id="294" r:id="rId6"/>
    <p:sldId id="330" r:id="rId7"/>
    <p:sldId id="331" r:id="rId8"/>
    <p:sldId id="332" r:id="rId9"/>
    <p:sldId id="333" r:id="rId10"/>
    <p:sldId id="346" r:id="rId11"/>
    <p:sldId id="347" r:id="rId12"/>
    <p:sldId id="295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00CC00"/>
    <a:srgbClr val="04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0" d="100"/>
          <a:sy n="90" d="100"/>
        </p:scale>
        <p:origin x="67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A3B560A-BB5B-4882-9E55-8ABFD53383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20FD1-F392-4271-BD99-C9882236D5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FDEB4-AB02-452C-9806-D709A6B5C1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9C652-7163-42DD-B995-A59E9C7458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B3E5-E847-4485-8604-6922010D6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D12D-D5BC-4DAB-98E0-05713EBA17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7BCE8-8475-4863-93D7-2A6D89A7C2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DA2CA-0599-4A3D-A401-F5CC249AEE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4A63-73FD-4CFD-8945-253AA7EA5A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8A94-9440-452B-BBC2-7A56B29D13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FA29D-F8DF-41FE-909A-CB654C7C08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8BB3-D017-4168-9386-B3F6EE1B26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E88B750-D9C5-4D8B-8E65-4C08CE9B64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oleObject" Target="../embeddings/oleObject41.bin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7.jpeg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Centrality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Social network analysis</a:t>
            </a:r>
          </a:p>
          <a:p>
            <a:r>
              <a:rPr lang="en-US" altLang="zh-TW" dirty="0"/>
              <a:t>Which are the most important or central vertices in a network?</a:t>
            </a:r>
          </a:p>
          <a:p>
            <a:r>
              <a:rPr lang="en-US" altLang="zh-TW" dirty="0"/>
              <a:t>Degree centrality: the degree of a vertex</a:t>
            </a:r>
          </a:p>
          <a:p>
            <a:r>
              <a:rPr lang="en-US" altLang="zh-TW" dirty="0"/>
              <a:t>Citation network: the number of citations of a paper is simply its in-degree.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Web surfing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Initially, every web page is chosen randomly with the same probability.</a:t>
            </a:r>
          </a:p>
          <a:p>
            <a:r>
              <a:rPr lang="en-US" altLang="zh-TW" sz="2400" dirty="0"/>
              <a:t>With probability </a:t>
            </a:r>
            <a:r>
              <a:rPr lang="el-GR" altLang="zh-TW" sz="2400" dirty="0"/>
              <a:t>α</a:t>
            </a:r>
            <a:r>
              <a:rPr lang="en-US" altLang="zh-TW" sz="2400" dirty="0"/>
              <a:t>, perform a random walk on the web by randomly choosing a hyperlink in a page.</a:t>
            </a:r>
          </a:p>
          <a:p>
            <a:r>
              <a:rPr lang="en-US" altLang="zh-TW" sz="2400" dirty="0"/>
              <a:t>With probability 1-</a:t>
            </a:r>
            <a:r>
              <a:rPr lang="el-GR" altLang="zh-TW" sz="2400" dirty="0"/>
              <a:t>α</a:t>
            </a:r>
            <a:r>
              <a:rPr lang="en-US" altLang="zh-TW" sz="2400" dirty="0"/>
              <a:t>, stop the random walk and restart the web surfing.</a:t>
            </a:r>
          </a:p>
          <a:p>
            <a:r>
              <a:rPr lang="en-US" altLang="zh-TW" sz="2400" dirty="0" err="1"/>
              <a:t>PageRank</a:t>
            </a:r>
            <a:r>
              <a:rPr lang="en-US" altLang="zh-TW" sz="2400" dirty="0"/>
              <a:t> is simply the steady state probability that a web page is visited by this web surfing.</a:t>
            </a:r>
          </a:p>
          <a:p>
            <a:r>
              <a:rPr lang="en-US" altLang="zh-TW" sz="2400" dirty="0"/>
              <a:t>Phase type distribution of a random variable 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Web surfing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Let </a:t>
            </a:r>
            <a:r>
              <a:rPr lang="el-GR" altLang="zh-TW" sz="2400" dirty="0"/>
              <a:t>β</a:t>
            </a:r>
            <a:r>
              <a:rPr lang="en-US" altLang="zh-TW" sz="2400" dirty="0"/>
              <a:t>=1-</a:t>
            </a:r>
            <a:r>
              <a:rPr lang="el-GR" altLang="zh-TW" sz="2400" dirty="0"/>
              <a:t>α</a:t>
            </a:r>
            <a:r>
              <a:rPr lang="en-US" altLang="zh-TW" sz="2400" dirty="0"/>
              <a:t>.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P</a:t>
            </a:r>
            <a:r>
              <a:rPr lang="en-US" altLang="zh-TW" sz="2400" baseline="30000" dirty="0"/>
              <a:t>T</a:t>
            </a:r>
            <a:r>
              <a:rPr lang="en-US" altLang="zh-TW" sz="2400" dirty="0"/>
              <a:t> is the transition probability matrix a Markov chain.</a:t>
            </a:r>
          </a:p>
          <a:p>
            <a:r>
              <a:rPr lang="en-US" altLang="zh-TW" sz="2400" dirty="0"/>
              <a:t>The steady state probability vector can be computed via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331640" y="2420888"/>
          <a:ext cx="29924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Formula" r:id="rId3" imgW="1510200" imgH="437040" progId="Equation.Ribbit">
                  <p:embed/>
                </p:oleObj>
              </mc:Choice>
              <mc:Fallback>
                <p:oleObj name="Formula" r:id="rId3" imgW="1510200" imgH="4370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420888"/>
                        <a:ext cx="2992438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275856" y="1916832"/>
          <a:ext cx="497212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Formula" r:id="rId5" imgW="2230200" imgH="193320" progId="Equation.Ribbit">
                  <p:embed/>
                </p:oleObj>
              </mc:Choice>
              <mc:Fallback>
                <p:oleObj name="Formula" r:id="rId5" imgW="2230200" imgH="19332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916832"/>
                        <a:ext cx="4972122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395536" y="3284984"/>
          <a:ext cx="83677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Formula" r:id="rId7" imgW="3753000" imgH="194400" progId="Equation.Ribbit">
                  <p:embed/>
                </p:oleObj>
              </mc:Choice>
              <mc:Fallback>
                <p:oleObj name="Formula" r:id="rId7" imgW="3753000" imgH="19440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284984"/>
                        <a:ext cx="83677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1259632" y="3933056"/>
          <a:ext cx="421322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Formula" r:id="rId9" imgW="2126160" imgH="194400" progId="Equation.Ribbit">
                  <p:embed/>
                </p:oleObj>
              </mc:Choice>
              <mc:Fallback>
                <p:oleObj name="Formula" r:id="rId9" imgW="2126160" imgH="19440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933056"/>
                        <a:ext cx="4213225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3491880" y="5805264"/>
          <a:ext cx="14414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Formula" r:id="rId11" imgW="726480" imgH="245160" progId="Equation.Ribbit">
                  <p:embed/>
                </p:oleObj>
              </mc:Choice>
              <mc:Fallback>
                <p:oleObj name="Formula" r:id="rId11" imgW="726480" imgH="245160" progId="Equation.Ribbit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805264"/>
                        <a:ext cx="144145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zh-TW" dirty="0"/>
              <a:t>Four centrality measures</a:t>
            </a:r>
          </a:p>
        </p:txBody>
      </p:sp>
      <p:pic>
        <p:nvPicPr>
          <p:cNvPr id="68612" name="Picture 4" descr="p178_table_7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7888288" cy="251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Hubs and authorities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Every vertex has two types of centralities: hub centrality and authority centrality.</a:t>
            </a:r>
          </a:p>
          <a:p>
            <a:r>
              <a:rPr lang="en-US" altLang="zh-TW" sz="2400" dirty="0"/>
              <a:t>Authorities: vertices that contain useful (or important) information (e.g., an important scientific paper)</a:t>
            </a:r>
          </a:p>
          <a:p>
            <a:r>
              <a:rPr lang="en-US" altLang="zh-TW" sz="2400" dirty="0"/>
              <a:t>Hubs: vertices that tells where the best authorities are (e.g. a good review paper)</a:t>
            </a:r>
          </a:p>
          <a:p>
            <a:r>
              <a:rPr lang="en-US" altLang="zh-TW" sz="2400" dirty="0"/>
              <a:t>Hyperlink-induced topic search (HITS) first proposed by Kleinberg 1999 in J. ACM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Hubs and authorities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authority centrality of a vertex (denoted by x</a:t>
            </a:r>
            <a:r>
              <a:rPr lang="en-US" altLang="zh-TW" sz="2400" baseline="-25000" dirty="0"/>
              <a:t>i</a:t>
            </a:r>
            <a:r>
              <a:rPr lang="en-US" altLang="zh-TW" sz="2400" dirty="0"/>
              <a:t>) is defined to be proportional to the sum of the hub centralities of the vertices (denoted by y</a:t>
            </a:r>
            <a:r>
              <a:rPr lang="en-US" altLang="zh-TW" sz="2400" baseline="-25000" dirty="0"/>
              <a:t>j</a:t>
            </a:r>
            <a:r>
              <a:rPr lang="en-US" altLang="zh-TW" sz="2400" dirty="0"/>
              <a:t>) that point to it:</a:t>
            </a:r>
          </a:p>
          <a:p>
            <a:endParaRPr lang="en-US" altLang="zh-TW" sz="2400" dirty="0"/>
          </a:p>
          <a:p>
            <a:r>
              <a:rPr lang="en-US" altLang="zh-TW" sz="2400" dirty="0"/>
              <a:t>The hub centrality of a vertex is defined to be proportional to the sum of the authorities centralities of the vertices it points to: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644008" y="3140968"/>
          <a:ext cx="20208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Formula" r:id="rId3" imgW="1018800" imgH="359640" progId="Equation.Ribbit">
                  <p:embed/>
                </p:oleObj>
              </mc:Choice>
              <mc:Fallback>
                <p:oleObj name="Formula" r:id="rId3" imgW="1018800" imgH="3596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140968"/>
                        <a:ext cx="202088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695359"/>
              </p:ext>
            </p:extLst>
          </p:nvPr>
        </p:nvGraphicFramePr>
        <p:xfrm>
          <a:off x="4789488" y="5287963"/>
          <a:ext cx="201771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Formula" r:id="rId5" imgW="1017360" imgH="373680" progId="Equation.Ribbit">
                  <p:embed/>
                </p:oleObj>
              </mc:Choice>
              <mc:Fallback>
                <p:oleObj name="Formula" r:id="rId5" imgW="1017360" imgH="3736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5287963"/>
                        <a:ext cx="2017712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Hubs and authorities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In matrix terms,</a:t>
            </a:r>
          </a:p>
          <a:p>
            <a:endParaRPr lang="en-US" altLang="zh-TW" sz="2400" dirty="0"/>
          </a:p>
          <a:p>
            <a:r>
              <a:rPr lang="en-US" altLang="zh-TW" sz="2400" dirty="0"/>
              <a:t>Note that both AA</a:t>
            </a:r>
            <a:r>
              <a:rPr lang="en-US" altLang="zh-TW" sz="2400" baseline="30000" dirty="0"/>
              <a:t>T</a:t>
            </a:r>
            <a:r>
              <a:rPr lang="en-US" altLang="zh-TW" sz="2400" dirty="0"/>
              <a:t> and A</a:t>
            </a:r>
            <a:r>
              <a:rPr lang="en-US" altLang="zh-TW" sz="2400" baseline="30000" dirty="0"/>
              <a:t>T</a:t>
            </a:r>
            <a:r>
              <a:rPr lang="en-US" altLang="zh-TW" sz="2400" dirty="0"/>
              <a:t>A have the same  eigenvalues.</a:t>
            </a:r>
          </a:p>
          <a:p>
            <a:endParaRPr lang="en-US" altLang="zh-TW" sz="2400" dirty="0"/>
          </a:p>
          <a:p>
            <a:r>
              <a:rPr lang="en-US" altLang="zh-TW" sz="2400" dirty="0"/>
              <a:t>AA</a:t>
            </a:r>
            <a:r>
              <a:rPr lang="en-US" altLang="zh-TW" sz="2400" baseline="30000" dirty="0"/>
              <a:t>T  </a:t>
            </a:r>
            <a:r>
              <a:rPr lang="en-US" altLang="zh-TW" sz="2400" dirty="0"/>
              <a:t>is the </a:t>
            </a:r>
            <a:r>
              <a:rPr lang="en-US" altLang="zh-TW" sz="2400" dirty="0" err="1"/>
              <a:t>cocitation</a:t>
            </a:r>
            <a:r>
              <a:rPr lang="en-US" altLang="zh-TW" sz="2400" dirty="0"/>
              <a:t> matrix and the authority centrality is the eigenvector centrality of the </a:t>
            </a:r>
            <a:r>
              <a:rPr lang="en-US" altLang="zh-TW" sz="2400" dirty="0" err="1"/>
              <a:t>cocitation</a:t>
            </a:r>
            <a:r>
              <a:rPr lang="en-US" altLang="zh-TW" sz="2400" dirty="0"/>
              <a:t> network. </a:t>
            </a:r>
          </a:p>
          <a:p>
            <a:r>
              <a:rPr lang="en-US" altLang="zh-TW" sz="2400" dirty="0"/>
              <a:t>A</a:t>
            </a:r>
            <a:r>
              <a:rPr lang="en-US" altLang="zh-TW" sz="2400" baseline="30000" dirty="0"/>
              <a:t>T</a:t>
            </a:r>
            <a:r>
              <a:rPr lang="en-US" altLang="zh-TW" sz="2400" dirty="0"/>
              <a:t>A  is bibliographic coupling matrix and the hub authority </a:t>
            </a:r>
            <a:r>
              <a:rPr lang="en-US" altLang="zh-TW" sz="2400"/>
              <a:t>is </a:t>
            </a:r>
            <a:r>
              <a:rPr lang="en-US" altLang="zh-TW" sz="2400" smtClean="0"/>
              <a:t>the </a:t>
            </a:r>
            <a:r>
              <a:rPr lang="en-US" altLang="zh-TW" sz="2400" dirty="0"/>
              <a:t>eigenvector centrality of the bibliographic coupling network. </a:t>
            </a:r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067944" y="1988840"/>
          <a:ext cx="29400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Formula" r:id="rId3" imgW="1482120" imgH="181800" progId="Equation.Ribbit">
                  <p:embed/>
                </p:oleObj>
              </mc:Choice>
              <mc:Fallback>
                <p:oleObj name="Formula" r:id="rId3" imgW="1482120" imgH="18180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988840"/>
                        <a:ext cx="29400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331640" y="2348880"/>
          <a:ext cx="62071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Formula" r:id="rId5" imgW="3130560" imgH="194400" progId="Equation.Ribbit">
                  <p:embed/>
                </p:oleObj>
              </mc:Choice>
              <mc:Fallback>
                <p:oleObj name="Formula" r:id="rId5" imgW="3130560" imgH="19440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348880"/>
                        <a:ext cx="620712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3275856" y="3212976"/>
          <a:ext cx="49911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Formula" r:id="rId7" imgW="2518560" imgH="194400" progId="Equation.Ribbit">
                  <p:embed/>
                </p:oleObj>
              </mc:Choice>
              <mc:Fallback>
                <p:oleObj name="Formula" r:id="rId7" imgW="2518560" imgH="19440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212976"/>
                        <a:ext cx="49911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331640" y="3573016"/>
          <a:ext cx="21780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Formula" r:id="rId9" imgW="1098720" imgH="181800" progId="Equation.Ribbit">
                  <p:embed/>
                </p:oleObj>
              </mc:Choice>
              <mc:Fallback>
                <p:oleObj name="Formula" r:id="rId9" imgW="1098720" imgH="18180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573016"/>
                        <a:ext cx="21780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Closeness centrality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Measure the mean distance from a vertex to other vertices.</a:t>
            </a:r>
          </a:p>
          <a:p>
            <a:r>
              <a:rPr lang="en-US" altLang="zh-TW" sz="2400" dirty="0" err="1"/>
              <a:t>d</a:t>
            </a:r>
            <a:r>
              <a:rPr lang="en-US" altLang="zh-TW" sz="2400" baseline="-25000" dirty="0" err="1"/>
              <a:t>ij</a:t>
            </a:r>
            <a:r>
              <a:rPr lang="en-US" altLang="zh-TW" sz="2400" dirty="0"/>
              <a:t> is the length of a geodesic path from vertex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to vertex j.</a:t>
            </a:r>
          </a:p>
          <a:p>
            <a:r>
              <a:rPr lang="en-US" altLang="zh-TW" sz="2400" dirty="0"/>
              <a:t>The mean geodesic distance from vertex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to other vertices</a:t>
            </a:r>
          </a:p>
          <a:p>
            <a:endParaRPr lang="en-US" altLang="zh-TW" sz="2400" dirty="0"/>
          </a:p>
          <a:p>
            <a:r>
              <a:rPr lang="en-US" altLang="zh-TW" sz="2400" dirty="0"/>
              <a:t>When j=</a:t>
            </a:r>
            <a:r>
              <a:rPr lang="en-US" altLang="zh-TW" sz="2400" dirty="0" err="1"/>
              <a:t>i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d</a:t>
            </a:r>
            <a:r>
              <a:rPr lang="en-US" altLang="zh-TW" sz="2400" baseline="-25000" dirty="0" err="1"/>
              <a:t>ii</a:t>
            </a:r>
            <a:r>
              <a:rPr lang="en-US" altLang="zh-TW" sz="2400" baseline="-25000" dirty="0"/>
              <a:t> </a:t>
            </a:r>
            <a:r>
              <a:rPr lang="en-US" altLang="zh-TW" sz="2400" dirty="0"/>
              <a:t>=0. It is better to use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707904" y="4005064"/>
          <a:ext cx="17049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Formula" r:id="rId3" imgW="861120" imgH="417960" progId="Equation.Ribbit">
                  <p:embed/>
                </p:oleObj>
              </mc:Choice>
              <mc:Fallback>
                <p:oleObj name="Formula" r:id="rId3" imgW="861120" imgH="41796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005064"/>
                        <a:ext cx="170497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451225" y="5360988"/>
          <a:ext cx="22209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Formula" r:id="rId5" imgW="1120320" imgH="430560" progId="Equation.Ribbit">
                  <p:embed/>
                </p:oleObj>
              </mc:Choice>
              <mc:Fallback>
                <p:oleObj name="Formula" r:id="rId5" imgW="1120320" imgH="43056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360988"/>
                        <a:ext cx="2220913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Closeness centrality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mean geodesic distance gives </a:t>
            </a:r>
            <a:r>
              <a:rPr lang="en-US" altLang="zh-TW" sz="2400" dirty="0">
                <a:solidFill>
                  <a:srgbClr val="0000FF"/>
                </a:solidFill>
              </a:rPr>
              <a:t>low</a:t>
            </a:r>
            <a:r>
              <a:rPr lang="en-US" altLang="zh-TW" sz="2400" dirty="0"/>
              <a:t> values for more central </a:t>
            </a:r>
            <a:r>
              <a:rPr lang="en-US" altLang="zh-TW" sz="2400" dirty="0" err="1"/>
              <a:t>verticies</a:t>
            </a:r>
            <a:r>
              <a:rPr lang="en-US" altLang="zh-TW" sz="2400" dirty="0"/>
              <a:t>.</a:t>
            </a:r>
          </a:p>
          <a:p>
            <a:r>
              <a:rPr lang="en-US" altLang="zh-TW" sz="2400" dirty="0"/>
              <a:t>Closeness centrality C</a:t>
            </a:r>
            <a:r>
              <a:rPr lang="en-US" altLang="zh-TW" sz="2400" baseline="-25000" dirty="0"/>
              <a:t>i</a:t>
            </a:r>
            <a:r>
              <a:rPr lang="en-US" altLang="zh-TW" sz="2400" dirty="0"/>
              <a:t>:</a:t>
            </a:r>
          </a:p>
          <a:p>
            <a:r>
              <a:rPr lang="en-US" altLang="zh-TW" sz="2400" dirty="0"/>
              <a:t>Problems: </a:t>
            </a:r>
          </a:p>
          <a:p>
            <a:pPr lvl="1"/>
            <a:r>
              <a:rPr lang="en-US" altLang="zh-TW" sz="2400" dirty="0"/>
              <a:t>The values are too closely spaced. Movie database: Christopher Lee 2.4138, Donald </a:t>
            </a:r>
            <a:r>
              <a:rPr lang="en-US" altLang="zh-TW" sz="2400" dirty="0" err="1"/>
              <a:t>Pleasense</a:t>
            </a:r>
            <a:r>
              <a:rPr lang="en-US" altLang="zh-TW" sz="2400" dirty="0"/>
              <a:t> 2.4164.</a:t>
            </a:r>
          </a:p>
          <a:p>
            <a:pPr lvl="1"/>
            <a:r>
              <a:rPr lang="en-US" altLang="zh-TW" sz="2400" dirty="0"/>
              <a:t>If the network is disconnected, then the closeness centralities are all 0. If we only average over vertices in a component, then it favors small components.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292080" y="2564904"/>
          <a:ext cx="22113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Formula" r:id="rId3" imgW="1116360" imgH="392760" progId="Equation.Ribbit">
                  <p:embed/>
                </p:oleObj>
              </mc:Choice>
              <mc:Fallback>
                <p:oleObj name="Formula" r:id="rId3" imgW="1116360" imgH="39276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564904"/>
                        <a:ext cx="2211388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Harmonic mean closeness centrality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sz="2400" dirty="0"/>
              <a:t>This solves the problem of disconnected networks.</a:t>
            </a:r>
          </a:p>
          <a:p>
            <a:r>
              <a:rPr lang="en-US" altLang="zh-TW" sz="2400" dirty="0"/>
              <a:t>It also gives more weights to vertices that are close to vertex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than to those far away.</a:t>
            </a:r>
          </a:p>
          <a:p>
            <a:r>
              <a:rPr lang="en-US" altLang="zh-TW" sz="2400" dirty="0"/>
              <a:t>Can be used for the study of small world effect by defining the harmonic mean distance</a:t>
            </a:r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347864" y="2060848"/>
          <a:ext cx="23637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Formula" r:id="rId3" imgW="1192680" imgH="430560" progId="Equation.Ribbit">
                  <p:embed/>
                </p:oleObj>
              </mc:Choice>
              <mc:Fallback>
                <p:oleObj name="Formula" r:id="rId3" imgW="1192680" imgH="43056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060848"/>
                        <a:ext cx="2363788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3851920" y="5589240"/>
          <a:ext cx="139858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Formula" r:id="rId5" imgW="704880" imgH="347040" progId="Equation.Ribbit">
                  <p:embed/>
                </p:oleObj>
              </mc:Choice>
              <mc:Fallback>
                <p:oleObj name="Formula" r:id="rId5" imgW="704880" imgH="3470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589240"/>
                        <a:ext cx="1398588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Betweenness centrality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Measure the extent to which a vertex lies on paths between other vertices.</a:t>
            </a:r>
          </a:p>
          <a:p>
            <a:r>
              <a:rPr lang="en-US" altLang="zh-TW" sz="2400" dirty="0"/>
              <a:t>Let     be 1 if vertex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lies on the geodesic path from s to t.</a:t>
            </a:r>
          </a:p>
          <a:p>
            <a:r>
              <a:rPr lang="en-US" altLang="zh-TW" sz="2400" dirty="0"/>
              <a:t>The betweenness centrality x</a:t>
            </a:r>
            <a:r>
              <a:rPr lang="en-US" altLang="zh-TW" sz="2400" baseline="-25000" dirty="0"/>
              <a:t>i</a:t>
            </a:r>
            <a:r>
              <a:rPr lang="en-US" altLang="zh-TW" sz="2400" dirty="0"/>
              <a:t> is given by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Vertices with high betweenness centrality may have considerable influence within a network by virtue of their control of information passing between others.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907704" y="2708920"/>
          <a:ext cx="358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Formula" r:id="rId3" imgW="180360" imgH="194400" progId="Equation.Ribbit">
                  <p:embed/>
                </p:oleObj>
              </mc:Choice>
              <mc:Fallback>
                <p:oleObj name="Formula" r:id="rId3" imgW="180360" imgH="19440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708920"/>
                        <a:ext cx="3587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4139952" y="4077072"/>
          <a:ext cx="14906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Formula" r:id="rId5" imgW="752040" imgH="360720" progId="Equation.Ribbit">
                  <p:embed/>
                </p:oleObj>
              </mc:Choice>
              <mc:Fallback>
                <p:oleObj name="Formula" r:id="rId5" imgW="752040" imgH="36072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077072"/>
                        <a:ext cx="149066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Eigenvector Centrality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Not all neighbors are equivalent.</a:t>
            </a:r>
          </a:p>
          <a:p>
            <a:r>
              <a:rPr lang="en-US" altLang="zh-TW" sz="2400" dirty="0"/>
              <a:t>A vertex’s importance is increased by having connections to other vertices that are themselves important.</a:t>
            </a:r>
          </a:p>
          <a:p>
            <a:r>
              <a:rPr lang="en-US" altLang="zh-TW" sz="2400" dirty="0"/>
              <a:t>The idea is to define the centrality of a vertex as the sum of the centralities of its neighbors.</a:t>
            </a:r>
            <a:endParaRPr lang="zh-TW" altLang="en-US" sz="2400" dirty="0"/>
          </a:p>
          <a:p>
            <a:r>
              <a:rPr lang="en-US" altLang="zh-TW" sz="2400" dirty="0"/>
              <a:t>Suppose we guess initially vertex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has centrality x</a:t>
            </a:r>
            <a:r>
              <a:rPr lang="en-US" altLang="zh-TW" sz="2400" baseline="-25000" dirty="0"/>
              <a:t>i</a:t>
            </a:r>
            <a:r>
              <a:rPr lang="en-US" altLang="zh-TW" sz="2400" dirty="0"/>
              <a:t>(0)</a:t>
            </a:r>
          </a:p>
          <a:p>
            <a:r>
              <a:rPr lang="en-US" altLang="zh-TW" sz="2400" dirty="0"/>
              <a:t>Then a better one is 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716016" y="5085184"/>
          <a:ext cx="2555875" cy="786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Formula" r:id="rId3" imgW="1289160" imgH="359640" progId="Equation.Ribbit">
                  <p:embed/>
                </p:oleObj>
              </mc:Choice>
              <mc:Fallback>
                <p:oleObj name="Formula" r:id="rId3" imgW="1289160" imgH="3596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085184"/>
                        <a:ext cx="2555875" cy="7863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Modification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problem with more than one geodesic paths between s and t.</a:t>
            </a:r>
          </a:p>
          <a:p>
            <a:r>
              <a:rPr lang="en-US" altLang="zh-TW" sz="2400" dirty="0"/>
              <a:t>Let g</a:t>
            </a:r>
            <a:r>
              <a:rPr lang="en-US" altLang="zh-TW" sz="2400" baseline="-25000" dirty="0"/>
              <a:t>st</a:t>
            </a:r>
            <a:r>
              <a:rPr lang="en-US" altLang="zh-TW" sz="2400" dirty="0"/>
              <a:t> be the number of geodesic paths between s and t.</a:t>
            </a:r>
          </a:p>
          <a:p>
            <a:r>
              <a:rPr lang="en-US" altLang="zh-TW" sz="2400" dirty="0"/>
              <a:t>The (modified) betweenness measure of vertex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is</a:t>
            </a:r>
          </a:p>
          <a:p>
            <a:endParaRPr lang="zh-TW" altLang="en-US" sz="2400" dirty="0"/>
          </a:p>
        </p:txBody>
      </p:sp>
      <p:pic>
        <p:nvPicPr>
          <p:cNvPr id="4" name="Picture 5" descr="p187_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21088"/>
            <a:ext cx="2577455" cy="2379655"/>
          </a:xfrm>
          <a:prstGeom prst="rect">
            <a:avLst/>
          </a:prstGeom>
          <a:noFill/>
        </p:spPr>
      </p:pic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267744" y="4077072"/>
          <a:ext cx="1544638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Formula" r:id="rId4" imgW="778680" imgH="442080" progId="Equation.Ribbit">
                  <p:embed/>
                </p:oleObj>
              </mc:Choice>
              <mc:Fallback>
                <p:oleObj name="Formula" r:id="rId4" imgW="778680" imgH="4420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077072"/>
                        <a:ext cx="1544638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Broker in social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Vertex A lies on a bridge between two groups in a network.</a:t>
            </a:r>
          </a:p>
          <a:p>
            <a:r>
              <a:rPr lang="en-US" altLang="zh-TW" sz="2400" dirty="0"/>
              <a:t>Vertex A has high betweenness centrality</a:t>
            </a:r>
          </a:p>
          <a:p>
            <a:r>
              <a:rPr lang="en-US" altLang="zh-TW" sz="2400" dirty="0"/>
              <a:t>But it does not have high degree centrality or eigenvector centrality.</a:t>
            </a:r>
            <a:endParaRPr lang="zh-TW" altLang="en-US" sz="2400" dirty="0"/>
          </a:p>
        </p:txBody>
      </p:sp>
      <p:pic>
        <p:nvPicPr>
          <p:cNvPr id="4" name="Picture 4" descr="p188_fig_7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05064"/>
            <a:ext cx="5544666" cy="2348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Maximum betweenness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5" y="1905000"/>
            <a:ext cx="5904656" cy="4191000"/>
          </a:xfrm>
        </p:spPr>
        <p:txBody>
          <a:bodyPr/>
          <a:lstStyle/>
          <a:p>
            <a:r>
              <a:rPr lang="en-US" altLang="zh-TW" sz="2400" dirty="0"/>
              <a:t>Maximum betweenness: consider a star graph with n nodes</a:t>
            </a:r>
          </a:p>
          <a:p>
            <a:r>
              <a:rPr lang="en-US" altLang="zh-TW" sz="2400" dirty="0"/>
              <a:t>The central vertex has n-1 vertices attached to it.</a:t>
            </a:r>
          </a:p>
          <a:p>
            <a:r>
              <a:rPr lang="en-US" altLang="zh-TW" sz="2400" dirty="0"/>
              <a:t>The central vertex is on every geodesic path between two different vertices and the path from the central vertex to itself. </a:t>
            </a:r>
          </a:p>
          <a:p>
            <a:r>
              <a:rPr lang="en-US" altLang="zh-TW" sz="2400" dirty="0"/>
              <a:t>The betweenness of the central vertex is n(n-1)+1=n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-n+1. </a:t>
            </a:r>
          </a:p>
          <a:p>
            <a:endParaRPr lang="zh-TW" altLang="en-US" sz="2400" dirty="0"/>
          </a:p>
        </p:txBody>
      </p:sp>
      <p:pic>
        <p:nvPicPr>
          <p:cNvPr id="4" name="Picture 4" descr="p189_fig_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060848"/>
            <a:ext cx="2427082" cy="2592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Minimum betweenness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In a connected network, there are n-1 geodesic paths to a particular vertex (and the other way around). </a:t>
            </a:r>
          </a:p>
          <a:p>
            <a:r>
              <a:rPr lang="en-US" altLang="zh-TW" sz="2400" dirty="0"/>
              <a:t>Adding the path from the vertex to itself results in the minimum 2(n-1)+1 betweenness centrality.</a:t>
            </a:r>
          </a:p>
          <a:p>
            <a:r>
              <a:rPr lang="en-US" altLang="zh-TW" sz="2400" dirty="0"/>
              <a:t>This happens when a vertex is a leaf  (an isolated vertex with a single connection to the network) of a network.</a:t>
            </a:r>
          </a:p>
          <a:p>
            <a:r>
              <a:rPr lang="en-US" altLang="zh-TW" sz="2400" dirty="0"/>
              <a:t>The ratio of largest and smallest possible betweenness values is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004048" y="5877272"/>
          <a:ext cx="21780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Formula" r:id="rId3" imgW="1098720" imgH="350640" progId="Equation.Ribbit">
                  <p:embed/>
                </p:oleObj>
              </mc:Choice>
              <mc:Fallback>
                <p:oleObj name="Formula" r:id="rId3" imgW="1098720" imgH="3506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877272"/>
                        <a:ext cx="217805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Other betweenness centralities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Maximum flow betweenness:      is the number of flows through vertex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from s to t. The problem is the way to choose maximum flows is not unique.</a:t>
            </a:r>
          </a:p>
          <a:p>
            <a:r>
              <a:rPr lang="en-US" altLang="zh-TW" sz="2400" dirty="0"/>
              <a:t>Random-walk betweenness:      is the expected number of visits of vertex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from s to t. </a:t>
            </a:r>
            <a:endParaRPr lang="zh-TW" altLang="en-US" sz="24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940152" y="1916832"/>
          <a:ext cx="358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Formula" r:id="rId3" imgW="180360" imgH="194400" progId="Equation.Ribbit">
                  <p:embed/>
                </p:oleObj>
              </mc:Choice>
              <mc:Fallback>
                <p:oleObj name="Formula" r:id="rId3" imgW="180360" imgH="19440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916832"/>
                        <a:ext cx="3587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p191_fig_7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509120"/>
            <a:ext cx="3024336" cy="1896859"/>
          </a:xfrm>
          <a:prstGeom prst="rect">
            <a:avLst/>
          </a:prstGeom>
          <a:noFill/>
        </p:spPr>
      </p:pic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796136" y="3476873"/>
          <a:ext cx="358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Formula" r:id="rId6" imgW="180360" imgH="194400" progId="Equation.Ribbit">
                  <p:embed/>
                </p:oleObj>
              </mc:Choice>
              <mc:Fallback>
                <p:oleObj name="Formula" r:id="rId6" imgW="180360" imgH="19440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476873"/>
                        <a:ext cx="3587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p192_f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437112"/>
            <a:ext cx="1943477" cy="1889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Eigenvector Centrality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sz="2400" dirty="0"/>
              <a:t>Write x(0) as a linear combination of the eigenvectors v</a:t>
            </a:r>
            <a:r>
              <a:rPr lang="en-US" altLang="zh-TW" sz="2400" baseline="-25000" dirty="0"/>
              <a:t>i </a:t>
            </a:r>
            <a:r>
              <a:rPr lang="en-US" altLang="zh-TW" sz="2400" dirty="0"/>
              <a:t>of the adjacency matrix A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The limiting centrality should be proportional to the leading eigenvector 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274888" y="2060575"/>
          <a:ext cx="43989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Formula" r:id="rId3" imgW="2219040" imgH="189360" progId="Equation.Ribbit">
                  <p:embed/>
                </p:oleObj>
              </mc:Choice>
              <mc:Fallback>
                <p:oleObj name="Formula" r:id="rId3" imgW="2219040" imgH="18936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2060575"/>
                        <a:ext cx="4398962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3131840" y="3284984"/>
          <a:ext cx="18732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Formula" r:id="rId5" imgW="945000" imgH="348120" progId="Equation.Ribbit">
                  <p:embed/>
                </p:oleObj>
              </mc:Choice>
              <mc:Fallback>
                <p:oleObj name="Formula" r:id="rId5" imgW="945000" imgH="34812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284984"/>
                        <a:ext cx="18732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1547664" y="4005064"/>
          <a:ext cx="599916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Formula" r:id="rId7" imgW="3025440" imgH="411480" progId="Equation.Ribbit">
                  <p:embed/>
                </p:oleObj>
              </mc:Choice>
              <mc:Fallback>
                <p:oleObj name="Formula" r:id="rId7" imgW="3025440" imgH="4114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005064"/>
                        <a:ext cx="5999163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2051720" y="4869160"/>
          <a:ext cx="445611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Formula" r:id="rId9" imgW="2248200" imgH="367200" progId="Equation.Ribbit">
                  <p:embed/>
                </p:oleObj>
              </mc:Choice>
              <mc:Fallback>
                <p:oleObj name="Formula" r:id="rId9" imgW="2248200" imgH="36720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869160"/>
                        <a:ext cx="4456113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err="1"/>
              <a:t>Bonacich</a:t>
            </a:r>
            <a:r>
              <a:rPr lang="en-US" altLang="zh-TW" sz="2400" dirty="0"/>
              <a:t> (1987)</a:t>
            </a:r>
          </a:p>
          <a:p>
            <a:r>
              <a:rPr lang="en-US" altLang="zh-TW" sz="2400" dirty="0"/>
              <a:t>Let k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be the leading eigenvalue of A.</a:t>
            </a:r>
          </a:p>
          <a:p>
            <a:r>
              <a:rPr lang="en-US" altLang="zh-TW" sz="2400" dirty="0"/>
              <a:t>The centralities of all the vertices satisfy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Eigenvector centralities are nonnegative (easy to see from the limit of the multiplication of A and an initial nonnegative guess x(0)).</a:t>
            </a:r>
          </a:p>
          <a:p>
            <a:r>
              <a:rPr lang="en-US" altLang="zh-TW" sz="2400" dirty="0"/>
              <a:t>Normalization problem (require the sum to be a constant)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475656" y="3429000"/>
          <a:ext cx="1317625" cy="44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Formula" r:id="rId3" imgW="665640" imgH="157680" progId="Equation.Ribbit">
                  <p:embed/>
                </p:oleObj>
              </mc:Choice>
              <mc:Fallback>
                <p:oleObj name="Formula" r:id="rId3" imgW="665640" imgH="1576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429000"/>
                        <a:ext cx="1317625" cy="447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3491880" y="3284984"/>
          <a:ext cx="2617788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Formula" r:id="rId5" imgW="1320840" imgH="417960" progId="Equation.Ribbit">
                  <p:embed/>
                </p:oleObj>
              </mc:Choice>
              <mc:Fallback>
                <p:oleObj name="Formula" r:id="rId5" imgW="1320840" imgH="41796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284984"/>
                        <a:ext cx="2617788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Eigenvector centrality for directed networks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5387379" cy="4191000"/>
          </a:xfrm>
        </p:spPr>
        <p:txBody>
          <a:bodyPr/>
          <a:lstStyle/>
          <a:p>
            <a:r>
              <a:rPr lang="en-US" altLang="zh-TW" sz="2400" dirty="0"/>
              <a:t>Can be extended to directed networks (e.g., web pages).</a:t>
            </a:r>
          </a:p>
          <a:p>
            <a:r>
              <a:rPr lang="en-US" altLang="zh-TW" sz="2400" dirty="0"/>
              <a:t>The problem of zero centrality in a directed network</a:t>
            </a:r>
          </a:p>
          <a:p>
            <a:pPr lvl="1"/>
            <a:r>
              <a:rPr lang="en-US" altLang="zh-TW" sz="2000" dirty="0"/>
              <a:t>A has centrality 0 as there are no incoming edges (seems reasonable for a web page)</a:t>
            </a:r>
          </a:p>
          <a:p>
            <a:pPr lvl="1"/>
            <a:r>
              <a:rPr lang="en-US" altLang="zh-TW" sz="2000" dirty="0"/>
              <a:t>But B has one incoming edge from A. The centrality of B is still 0 because A has centrality 0.</a:t>
            </a:r>
          </a:p>
          <a:p>
            <a:pPr lvl="1"/>
            <a:r>
              <a:rPr lang="en-US" altLang="zh-TW" sz="2000" dirty="0"/>
              <a:t>The centralities are all 0 in an acyclic network.</a:t>
            </a:r>
          </a:p>
          <a:p>
            <a:pPr lvl="1"/>
            <a:endParaRPr lang="en-US" altLang="zh-TW" sz="2000" dirty="0"/>
          </a:p>
          <a:p>
            <a:endParaRPr lang="zh-TW" altLang="en-US" sz="2400" dirty="0"/>
          </a:p>
        </p:txBody>
      </p:sp>
      <p:pic>
        <p:nvPicPr>
          <p:cNvPr id="21508" name="Picture 4" descr="p171_Fig_7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916832"/>
            <a:ext cx="2239158" cy="2232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Katz centrality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Give every vertex a small amount of centrality for free.</a:t>
            </a:r>
          </a:p>
          <a:p>
            <a:endParaRPr lang="en-US" altLang="zh-TW" sz="2400" dirty="0"/>
          </a:p>
          <a:p>
            <a:r>
              <a:rPr lang="en-US" altLang="zh-TW" sz="2400" dirty="0"/>
              <a:t>             are positive constants.</a:t>
            </a:r>
          </a:p>
          <a:p>
            <a:r>
              <a:rPr lang="en-US" altLang="zh-TW" sz="2400" dirty="0"/>
              <a:t>In matrix terms, </a:t>
            </a:r>
          </a:p>
          <a:p>
            <a:r>
              <a:rPr lang="en-US" altLang="zh-TW" sz="2400" dirty="0"/>
              <a:t>where </a:t>
            </a:r>
            <a:r>
              <a:rPr lang="en-US" altLang="zh-TW" sz="2400" b="1" dirty="0"/>
              <a:t>1</a:t>
            </a:r>
            <a:r>
              <a:rPr lang="en-US" altLang="zh-TW" sz="2400" dirty="0"/>
              <a:t> is the vector (1,1,…,1)</a:t>
            </a:r>
            <a:r>
              <a:rPr lang="en-US" altLang="zh-TW" sz="2400" baseline="30000" dirty="0"/>
              <a:t>T</a:t>
            </a:r>
            <a:r>
              <a:rPr lang="en-US" altLang="zh-TW" sz="2400" dirty="0"/>
              <a:t>.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Katz centrality: set </a:t>
            </a:r>
            <a:r>
              <a:rPr lang="el-GR" altLang="zh-TW" sz="2400" dirty="0"/>
              <a:t>β</a:t>
            </a:r>
            <a:r>
              <a:rPr lang="en-US" altLang="zh-TW" sz="2400" dirty="0"/>
              <a:t>=1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987824" y="2492896"/>
          <a:ext cx="26019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Formula" r:id="rId3" imgW="1313280" imgH="359640" progId="Equation.Ribbit">
                  <p:embed/>
                </p:oleObj>
              </mc:Choice>
              <mc:Fallback>
                <p:oleObj name="Formula" r:id="rId3" imgW="1313280" imgH="3596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492896"/>
                        <a:ext cx="260191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547664" y="3261866"/>
          <a:ext cx="10128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Formula" r:id="rId5" imgW="511920" imgH="157680" progId="Equation.Ribbit">
                  <p:embed/>
                </p:oleObj>
              </mc:Choice>
              <mc:Fallback>
                <p:oleObj name="Formula" r:id="rId5" imgW="511920" imgH="1576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261866"/>
                        <a:ext cx="101282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4139952" y="3717032"/>
          <a:ext cx="18716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Formula" r:id="rId7" imgW="945000" imgH="157680" progId="Equation.Ribbit">
                  <p:embed/>
                </p:oleObj>
              </mc:Choice>
              <mc:Fallback>
                <p:oleObj name="Formula" r:id="rId7" imgW="945000" imgH="1576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717032"/>
                        <a:ext cx="1871662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3059832" y="4653136"/>
          <a:ext cx="23669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Formula" r:id="rId9" imgW="1194120" imgH="193320" progId="Equation.Ribbit">
                  <p:embed/>
                </p:oleObj>
              </mc:Choice>
              <mc:Fallback>
                <p:oleObj name="Formula" r:id="rId9" imgW="1194120" imgH="19332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653136"/>
                        <a:ext cx="2366962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3131840" y="5949280"/>
          <a:ext cx="21875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Formula" r:id="rId11" imgW="1102680" imgH="193320" progId="Equation.Ribbit">
                  <p:embed/>
                </p:oleObj>
              </mc:Choice>
              <mc:Fallback>
                <p:oleObj name="Formula" r:id="rId11" imgW="1102680" imgH="19332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949280"/>
                        <a:ext cx="21875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/>
              <a:t>Choosing the constant </a:t>
            </a:r>
            <a:r>
              <a:rPr lang="el-GR" altLang="zh-TW" dirty="0"/>
              <a:t>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k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is the largest eigenvalue of A</a:t>
            </a:r>
          </a:p>
          <a:p>
            <a:r>
              <a:rPr lang="en-US" altLang="zh-TW" sz="2400" dirty="0"/>
              <a:t>Then </a:t>
            </a:r>
          </a:p>
          <a:p>
            <a:endParaRPr lang="en-US" altLang="zh-TW" sz="2400" dirty="0"/>
          </a:p>
          <a:p>
            <a:r>
              <a:rPr lang="en-US" altLang="zh-TW" sz="2400" dirty="0"/>
              <a:t>This is because 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(the eigenvector of A corresponding to k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 is an eigenvector of              with eigenvalue 0.</a:t>
            </a:r>
          </a:p>
          <a:p>
            <a:r>
              <a:rPr lang="en-US" altLang="zh-TW" sz="2400" dirty="0"/>
              <a:t>The range</a:t>
            </a:r>
          </a:p>
          <a:p>
            <a:r>
              <a:rPr lang="en-US" altLang="zh-TW" sz="2400" dirty="0"/>
              <a:t>Computing the Katz centrality by iterating</a:t>
            </a:r>
          </a:p>
          <a:p>
            <a:endParaRPr lang="en-US" altLang="zh-TW" sz="2400" dirty="0"/>
          </a:p>
          <a:p>
            <a:r>
              <a:rPr lang="en-US" altLang="zh-TW" sz="2400" dirty="0"/>
              <a:t>is better than inverting the matrix directly.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987824" y="4437112"/>
          <a:ext cx="15827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Formula" r:id="rId3" imgW="798840" imgH="179280" progId="Equation.Ribbit">
                  <p:embed/>
                </p:oleObj>
              </mc:Choice>
              <mc:Fallback>
                <p:oleObj name="Formula" r:id="rId3" imgW="798840" imgH="1792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437112"/>
                        <a:ext cx="158273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267744" y="2348880"/>
          <a:ext cx="37909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Formula" r:id="rId5" imgW="1911600" imgH="354600" progId="Equation.Ribbit">
                  <p:embed/>
                </p:oleObj>
              </mc:Choice>
              <mc:Fallback>
                <p:oleObj name="Formula" r:id="rId5" imgW="1911600" imgH="35460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348880"/>
                        <a:ext cx="3790950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7812360" y="3501008"/>
          <a:ext cx="10763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Formula" r:id="rId7" imgW="543600" imgH="354600" progId="Equation.Ribbit">
                  <p:embed/>
                </p:oleObj>
              </mc:Choice>
              <mc:Fallback>
                <p:oleObj name="Formula" r:id="rId7" imgW="543600" imgH="35460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3501008"/>
                        <a:ext cx="1076325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2915816" y="5373216"/>
          <a:ext cx="29051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Formula" r:id="rId9" imgW="1465920" imgH="179280" progId="Equation.Ribbit">
                  <p:embed/>
                </p:oleObj>
              </mc:Choice>
              <mc:Fallback>
                <p:oleObj name="Formula" r:id="rId9" imgW="1465920" imgH="17928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373216"/>
                        <a:ext cx="29051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err="1"/>
              <a:t>PageRank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Trademark of Google</a:t>
            </a:r>
          </a:p>
          <a:p>
            <a:r>
              <a:rPr lang="en-US" altLang="zh-TW" sz="2400" dirty="0"/>
              <a:t>A variation of Katz centrality</a:t>
            </a:r>
          </a:p>
          <a:p>
            <a:r>
              <a:rPr lang="en-US" altLang="zh-TW" sz="2400" dirty="0"/>
              <a:t>Divided by the out-degree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The problem of a vertex with zero out-degree</a:t>
            </a:r>
          </a:p>
          <a:p>
            <a:r>
              <a:rPr lang="en-US" altLang="zh-TW" sz="2400" dirty="0"/>
              <a:t>Easy fix: since a vertex with zero out-degree contribute zero to the centralities of other vertices. We may simply set  </a:t>
            </a:r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555776" y="3356992"/>
          <a:ext cx="28638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Formula" r:id="rId3" imgW="1445400" imgH="384840" progId="Equation.Ribbit">
                  <p:embed/>
                </p:oleObj>
              </mc:Choice>
              <mc:Fallback>
                <p:oleObj name="Formula" r:id="rId3" imgW="1445400" imgH="3848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356992"/>
                        <a:ext cx="28638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555776" y="5805264"/>
          <a:ext cx="41862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Formula" r:id="rId5" imgW="2112120" imgH="200880" progId="Equation.Ribbit">
                  <p:embed/>
                </p:oleObj>
              </mc:Choice>
              <mc:Fallback>
                <p:oleObj name="Formula" r:id="rId5" imgW="2112120" imgH="2008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805264"/>
                        <a:ext cx="418623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err="1"/>
              <a:t>PageRank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In matrix terms</a:t>
            </a:r>
            <a:r>
              <a:rPr lang="en-US" altLang="zh-TW" dirty="0"/>
              <a:t>,</a:t>
            </a:r>
          </a:p>
          <a:p>
            <a:endParaRPr lang="en-US" altLang="zh-TW" dirty="0"/>
          </a:p>
          <a:p>
            <a:r>
              <a:rPr lang="en-US" altLang="zh-TW" sz="2400" dirty="0"/>
              <a:t>D is a diagonal matrix with </a:t>
            </a:r>
          </a:p>
          <a:p>
            <a:r>
              <a:rPr lang="en-US" altLang="zh-TW" sz="2400" dirty="0"/>
              <a:t>Google uses </a:t>
            </a:r>
            <a:r>
              <a:rPr lang="el-GR" altLang="zh-TW" sz="2400" dirty="0"/>
              <a:t>β</a:t>
            </a:r>
            <a:r>
              <a:rPr lang="en-US" altLang="zh-TW" sz="2400" dirty="0"/>
              <a:t>=1 and </a:t>
            </a:r>
            <a:r>
              <a:rPr lang="el-GR" altLang="zh-TW" sz="2400" dirty="0"/>
              <a:t>α</a:t>
            </a:r>
            <a:r>
              <a:rPr lang="en-US" altLang="zh-TW" sz="2400" dirty="0"/>
              <a:t>=0.85 (no theory behind this choice).</a:t>
            </a:r>
          </a:p>
          <a:p>
            <a:r>
              <a:rPr lang="en-US" altLang="zh-TW" sz="2400" dirty="0"/>
              <a:t>Need to make sure that the value of </a:t>
            </a:r>
            <a:r>
              <a:rPr lang="el-GR" altLang="zh-TW" sz="2400" dirty="0"/>
              <a:t>α</a:t>
            </a:r>
            <a:r>
              <a:rPr lang="en-US" altLang="zh-TW" sz="2400" dirty="0"/>
              <a:t> should be less than the inverse of the largest eigenvalue of AD</a:t>
            </a:r>
            <a:r>
              <a:rPr lang="en-US" altLang="zh-TW" sz="2400" baseline="30000" dirty="0"/>
              <a:t>-1</a:t>
            </a:r>
            <a:r>
              <a:rPr lang="en-US" altLang="zh-TW" sz="2400" dirty="0"/>
              <a:t>. </a:t>
            </a:r>
            <a:r>
              <a:rPr lang="en-US" altLang="zh-TW" dirty="0"/>
              <a:t> </a:t>
            </a:r>
          </a:p>
          <a:p>
            <a:r>
              <a:rPr lang="en-US" altLang="zh-TW" sz="2400" dirty="0"/>
              <a:t>Special case when </a:t>
            </a:r>
            <a:r>
              <a:rPr lang="el-GR" altLang="zh-TW" sz="2400" dirty="0"/>
              <a:t>β</a:t>
            </a:r>
            <a:r>
              <a:rPr lang="en-US" altLang="zh-TW" sz="2400" dirty="0"/>
              <a:t>=0 and </a:t>
            </a:r>
            <a:r>
              <a:rPr lang="el-GR" altLang="zh-TW" sz="2400" dirty="0"/>
              <a:t>α</a:t>
            </a:r>
            <a:r>
              <a:rPr lang="en-US" altLang="zh-TW" sz="2400" dirty="0"/>
              <a:t>=1. </a:t>
            </a:r>
            <a:r>
              <a:rPr lang="en-US" altLang="zh-TW" sz="2400" dirty="0" err="1"/>
              <a:t>PageRank</a:t>
            </a:r>
            <a:r>
              <a:rPr lang="en-US" altLang="zh-TW" sz="2400" dirty="0"/>
              <a:t> reduces to the degree centrality.</a:t>
            </a:r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830388" y="2492375"/>
          <a:ext cx="63785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Formula" r:id="rId3" imgW="3218400" imgH="193320" progId="Equation.Ribbit">
                  <p:embed/>
                </p:oleObj>
              </mc:Choice>
              <mc:Fallback>
                <p:oleObj name="Formula" r:id="rId3" imgW="3218400" imgH="1933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2492375"/>
                        <a:ext cx="63785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5652120" y="3068960"/>
          <a:ext cx="23161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Formula" r:id="rId5" imgW="1168560" imgH="189360" progId="Equation.Ribbit">
                  <p:embed/>
                </p:oleObj>
              </mc:Choice>
              <mc:Fallback>
                <p:oleObj name="Formula" r:id="rId5" imgW="1168560" imgH="18936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068960"/>
                        <a:ext cx="2316162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7766</TotalTime>
  <Words>1223</Words>
  <Application>Microsoft Office PowerPoint</Application>
  <PresentationFormat>如螢幕大小 (4:3)</PresentationFormat>
  <Paragraphs>150</Paragraphs>
  <Slides>24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0" baseType="lpstr">
      <vt:lpstr>新細明體</vt:lpstr>
      <vt:lpstr>Times New Roman</vt:lpstr>
      <vt:lpstr>Verdana</vt:lpstr>
      <vt:lpstr>Wingdings</vt:lpstr>
      <vt:lpstr>Bold Stripes</vt:lpstr>
      <vt:lpstr>Formula</vt:lpstr>
      <vt:lpstr>Centrality</vt:lpstr>
      <vt:lpstr>Eigenvector Centrality</vt:lpstr>
      <vt:lpstr>Eigenvector Centrality</vt:lpstr>
      <vt:lpstr>Definition</vt:lpstr>
      <vt:lpstr>Eigenvector centrality for directed networks</vt:lpstr>
      <vt:lpstr>Katz centrality</vt:lpstr>
      <vt:lpstr>Choosing the constant α</vt:lpstr>
      <vt:lpstr>PageRank</vt:lpstr>
      <vt:lpstr>PageRank</vt:lpstr>
      <vt:lpstr>Web surfing</vt:lpstr>
      <vt:lpstr>Web surfing</vt:lpstr>
      <vt:lpstr>Four centrality measures</vt:lpstr>
      <vt:lpstr>Hubs and authorities</vt:lpstr>
      <vt:lpstr>Hubs and authorities</vt:lpstr>
      <vt:lpstr>Hubs and authorities</vt:lpstr>
      <vt:lpstr>Closeness centrality</vt:lpstr>
      <vt:lpstr>Closeness centrality</vt:lpstr>
      <vt:lpstr>Harmonic mean closeness centrality</vt:lpstr>
      <vt:lpstr>Betweenness centrality</vt:lpstr>
      <vt:lpstr>Modification</vt:lpstr>
      <vt:lpstr>Broker in social networks</vt:lpstr>
      <vt:lpstr>Maximum betweenness</vt:lpstr>
      <vt:lpstr>Minimum betweenness</vt:lpstr>
      <vt:lpstr>Other betweenness centralities</vt:lpstr>
    </vt:vector>
  </TitlesOfParts>
  <Company>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Basic Architectures and Principles of Packet Switches</dc:title>
  <dc:creator>C.S. Chang</dc:creator>
  <cp:lastModifiedBy>cschang</cp:lastModifiedBy>
  <cp:revision>95</cp:revision>
  <dcterms:created xsi:type="dcterms:W3CDTF">2005-09-11T07:42:25Z</dcterms:created>
  <dcterms:modified xsi:type="dcterms:W3CDTF">2023-10-27T05:04:56Z</dcterms:modified>
</cp:coreProperties>
</file>