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CC0099"/>
    <a:srgbClr val="00CC00"/>
    <a:srgbClr val="0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4" autoAdjust="0"/>
    <p:restoredTop sz="90929"/>
  </p:normalViewPr>
  <p:slideViewPr>
    <p:cSldViewPr>
      <p:cViewPr varScale="1">
        <p:scale>
          <a:sx n="90" d="100"/>
          <a:sy n="90" d="100"/>
        </p:scale>
        <p:origin x="67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2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3B560A-BB5B-4882-9E55-8ABFD53383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/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0FD1-F392-4271-BD99-C9882236D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EB4-AB02-452C-9806-D709A6B5C1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C652-7163-42DD-B995-A59E9C7458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B3E5-E847-4485-8604-6922010D6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D12D-D5BC-4DAB-98E0-05713EBA17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BCE8-8475-4863-93D7-2A6D89A7C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DA2CA-0599-4A3D-A401-F5CC249AEE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4A63-73FD-4CFD-8945-253AA7EA5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A94-9440-452B-BBC2-7A56B29D13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FA29D-F8DF-41FE-909A-CB654C7C08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8BB3-D017-4168-9386-B3F6EE1B2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6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7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8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79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0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1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2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3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4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89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5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6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0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1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2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3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4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5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6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7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8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09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0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1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2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3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4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5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6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7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8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19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0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1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2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3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4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5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6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7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8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29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0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1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2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3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4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5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3136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E88B750-D9C5-4D8B-8E65-4C08CE9B64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23.jpe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Similarity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Structural equivalence: two vertices are structurally equivalent if they share many of the same network neighbors.</a:t>
            </a:r>
          </a:p>
          <a:p>
            <a:r>
              <a:rPr lang="en-US" altLang="zh-TW" sz="2400" dirty="0" smtClean="0"/>
              <a:t>Regular equivalence: two vertices have neighbors who are themselves similar</a:t>
            </a:r>
            <a:endParaRPr lang="zh-TW" altLang="en-US" sz="2400" dirty="0"/>
          </a:p>
        </p:txBody>
      </p:sp>
      <p:pic>
        <p:nvPicPr>
          <p:cNvPr id="4" name="Picture 4" descr="p212_fig_7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6480398" cy="261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problem of paths of even length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3" y="1905000"/>
            <a:ext cx="5400600" cy="4191000"/>
          </a:xfrm>
        </p:spPr>
        <p:txBody>
          <a:bodyPr/>
          <a:lstStyle/>
          <a:p>
            <a:r>
              <a:rPr lang="en-US" altLang="zh-TW" sz="2400" dirty="0" smtClean="0"/>
              <a:t>A better definition of regular equivalence: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are similar if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has a neighbor k that is itself similar to j.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matrix form, </a:t>
            </a:r>
            <a:endParaRPr lang="zh-TW" altLang="en-US" sz="2400" dirty="0"/>
          </a:p>
        </p:txBody>
      </p:sp>
      <p:pic>
        <p:nvPicPr>
          <p:cNvPr id="4" name="Picture 4" descr="p218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264" y="1916832"/>
            <a:ext cx="3023736" cy="3384078"/>
          </a:xfrm>
          <a:prstGeom prst="rect">
            <a:avLst/>
          </a:prstGeom>
          <a:noFill/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051720" y="3645024"/>
          <a:ext cx="29527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Formula" r:id="rId4" imgW="1488600" imgH="348120" progId="Equation.Ribbit">
                  <p:embed/>
                </p:oleObj>
              </mc:Choice>
              <mc:Fallback>
                <p:oleObj name="Formula" r:id="rId4" imgW="148860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645024"/>
                        <a:ext cx="29527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619500" y="4437063"/>
          <a:ext cx="1693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Formula" r:id="rId6" imgW="853560" imgH="157680" progId="Equation.Ribbit">
                  <p:embed/>
                </p:oleObj>
              </mc:Choice>
              <mc:Fallback>
                <p:oleObj name="Formula" r:id="rId6" imgW="853560" imgH="157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437063"/>
                        <a:ext cx="16938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187624" y="4941168"/>
          <a:ext cx="37480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Formula" r:id="rId8" imgW="1890000" imgH="437040" progId="Equation.Ribbit">
                  <p:embed/>
                </p:oleObj>
              </mc:Choice>
              <mc:Fallback>
                <p:oleObj name="Formula" r:id="rId8" imgW="1890000" imgH="4370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941168"/>
                        <a:ext cx="3748088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Katz’s similarity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      </a:t>
            </a:r>
            <a:r>
              <a:rPr lang="en-US" altLang="zh-TW" sz="2400" dirty="0" smtClean="0"/>
              <a:t>is in fact related to the Katz  centrality.</a:t>
            </a:r>
          </a:p>
          <a:p>
            <a:r>
              <a:rPr lang="en-US" altLang="zh-TW" sz="2400" dirty="0" smtClean="0"/>
              <a:t>The i</a:t>
            </a:r>
            <a:r>
              <a:rPr lang="en-US" altLang="zh-TW" sz="2400" i="1" baseline="30000" dirty="0" smtClean="0"/>
              <a:t>th</a:t>
            </a:r>
            <a:r>
              <a:rPr lang="en-US" altLang="zh-TW" sz="2400" dirty="0" smtClean="0"/>
              <a:t> row sum of </a:t>
            </a:r>
            <a:r>
              <a:rPr lang="el-GR" altLang="zh-TW" sz="2400" dirty="0" smtClean="0"/>
              <a:t>σ</a:t>
            </a:r>
            <a:r>
              <a:rPr lang="en-US" altLang="zh-TW" sz="2400" dirty="0" smtClean="0"/>
              <a:t> is simply the Katz centrality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Remove the bias in favor of high degree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475656" y="1772816"/>
          <a:ext cx="309634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Formula" r:id="rId3" imgW="1890000" imgH="437040" progId="Equation.Ribbit">
                  <p:embed/>
                </p:oleObj>
              </mc:Choice>
              <mc:Fallback>
                <p:oleObj name="Formula" r:id="rId3" imgW="1890000" imgH="4370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72816"/>
                        <a:ext cx="3096344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123728" y="4149080"/>
          <a:ext cx="30622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Formula" r:id="rId5" imgW="1544400" imgH="372240" progId="Equation.Ribbit">
                  <p:embed/>
                </p:oleObj>
              </mc:Choice>
              <mc:Fallback>
                <p:oleObj name="Formula" r:id="rId5" imgW="1544400" imgH="37224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149080"/>
                        <a:ext cx="3062288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2195736" y="5085184"/>
          <a:ext cx="22352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Formula" r:id="rId7" imgW="1127880" imgH="180360" progId="Equation.Ribbit">
                  <p:embed/>
                </p:oleObj>
              </mc:Choice>
              <mc:Fallback>
                <p:oleObj name="Formula" r:id="rId7" imgW="1127880" imgH="18036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085184"/>
                        <a:ext cx="22352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691680" y="5589240"/>
          <a:ext cx="475252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Formula" r:id="rId9" imgW="2426040" imgH="193320" progId="Equation.Ribbit">
                  <p:embed/>
                </p:oleObj>
              </mc:Choice>
              <mc:Fallback>
                <p:oleObj name="Formula" r:id="rId9" imgW="2426040" imgH="19332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589240"/>
                        <a:ext cx="4752528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Generalization of regular equivalence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 view of all these definitions of regular equivalence, they are all weighted counts of paths between two vertices.</a:t>
            </a:r>
          </a:p>
          <a:p>
            <a:r>
              <a:rPr lang="en-US" altLang="zh-TW" sz="2400" dirty="0" smtClean="0"/>
              <a:t>In the paper by Cheng-Shang Chang, Chin-Yi Hsu, Jay Cheng, and Duan-Shin Lee, we consider the probability that two vertices appear at the two ends of a randomly selected path.</a:t>
            </a:r>
          </a:p>
          <a:p>
            <a:r>
              <a:rPr lang="en-US" altLang="zh-TW" sz="2400" dirty="0" smtClean="0"/>
              <a:t>If the similarity measure between any pair of vertices can be represented by a nonnegative matrix, then one can normalize the matrix by the sum of all its elements to obtain a </a:t>
            </a:r>
            <a:r>
              <a:rPr lang="en-US" altLang="zh-TW" sz="2400" dirty="0" err="1" smtClean="0"/>
              <a:t>bivariate</a:t>
            </a:r>
            <a:r>
              <a:rPr lang="en-US" altLang="zh-TW" sz="2400" smtClean="0"/>
              <a:t> distribution.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Cosine similarity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Cosine similarity is a measure of structural equivalence on undirected networks.</a:t>
            </a:r>
          </a:p>
          <a:p>
            <a:r>
              <a:rPr lang="en-US" altLang="zh-TW" sz="2400" dirty="0" smtClean="0"/>
              <a:t>Define n</a:t>
            </a:r>
            <a:r>
              <a:rPr lang="en-US" altLang="zh-TW" sz="2400" baseline="-25000" dirty="0" smtClean="0"/>
              <a:t>ij</a:t>
            </a:r>
            <a:r>
              <a:rPr lang="en-US" altLang="zh-TW" sz="2400" dirty="0" smtClean="0"/>
              <a:t> as the number of common neighbors of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The ij</a:t>
            </a:r>
            <a:r>
              <a:rPr lang="en-US" altLang="zh-TW" sz="2400" i="1" baseline="30000" dirty="0" smtClean="0"/>
              <a:t>th</a:t>
            </a:r>
            <a:r>
              <a:rPr lang="en-US" altLang="zh-TW" sz="2400" dirty="0" smtClean="0"/>
              <a:t> element of the matrix A</a:t>
            </a:r>
            <a:r>
              <a:rPr lang="en-US" altLang="zh-TW" sz="2400" baseline="30000" dirty="0" smtClean="0"/>
              <a:t>2</a:t>
            </a:r>
            <a:r>
              <a:rPr lang="en-US" altLang="zh-TW" sz="2400" dirty="0" smtClean="0"/>
              <a:t>.</a:t>
            </a:r>
          </a:p>
          <a:p>
            <a:r>
              <a:rPr lang="en-US" altLang="zh-TW" sz="2400" dirty="0" smtClean="0"/>
              <a:t>It is closely related to the </a:t>
            </a:r>
            <a:r>
              <a:rPr lang="en-US" altLang="zh-TW" sz="2400" dirty="0" err="1" smtClean="0"/>
              <a:t>cocitation</a:t>
            </a:r>
            <a:r>
              <a:rPr lang="en-US" altLang="zh-TW" sz="2400" dirty="0" smtClean="0"/>
              <a:t> measure (in directed networks).</a:t>
            </a:r>
          </a:p>
          <a:p>
            <a:r>
              <a:rPr lang="en-US" altLang="zh-TW" sz="2400" dirty="0" smtClean="0"/>
              <a:t>The problem of normalization?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4788024" y="3212976"/>
          <a:ext cx="21002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Formula" r:id="rId3" imgW="1059480" imgH="348120" progId="Equation.Ribbit">
                  <p:embed/>
                </p:oleObj>
              </mc:Choice>
              <mc:Fallback>
                <p:oleObj name="Formula" r:id="rId3" imgW="105948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212976"/>
                        <a:ext cx="21002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Cosine similarity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Inner product of two vectors x and y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Salton regards the i</a:t>
            </a:r>
            <a:r>
              <a:rPr lang="en-US" altLang="zh-TW" sz="2400" i="1" baseline="30000" dirty="0" smtClean="0"/>
              <a:t>th</a:t>
            </a:r>
            <a:r>
              <a:rPr lang="en-US" altLang="zh-TW" sz="2400" dirty="0" smtClean="0"/>
              <a:t> row and j</a:t>
            </a:r>
            <a:r>
              <a:rPr lang="en-US" altLang="zh-TW" sz="2400" i="1" baseline="30000" dirty="0" smtClean="0"/>
              <a:t>th</a:t>
            </a:r>
            <a:r>
              <a:rPr lang="en-US" altLang="zh-TW" sz="2400" dirty="0" smtClean="0"/>
              <a:t> row of the adjacency matrix as two vectors.</a:t>
            </a:r>
          </a:p>
          <a:p>
            <a:r>
              <a:rPr lang="en-US" altLang="zh-TW" sz="2400" dirty="0" smtClean="0"/>
              <a:t>Cosine similarity between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</a:t>
            </a:r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779912" y="2420888"/>
          <a:ext cx="169068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Formula" r:id="rId3" imgW="852480" imgH="334080" progId="Equation.Ribbit">
                  <p:embed/>
                </p:oleObj>
              </mc:Choice>
              <mc:Fallback>
                <p:oleObj name="Formula" r:id="rId3" imgW="852480" imgH="3340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420888"/>
                        <a:ext cx="169068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619672" y="4653136"/>
          <a:ext cx="5507038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Formula" r:id="rId5" imgW="2777760" imgH="509400" progId="Equation.Ribbit">
                  <p:embed/>
                </p:oleObj>
              </mc:Choice>
              <mc:Fallback>
                <p:oleObj name="Formula" r:id="rId5" imgW="2777760" imgH="50940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653136"/>
                        <a:ext cx="5507038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Pearson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An alternative way to normalize the count of common neighbors is to compare it with the expected value of that count in a random network.</a:t>
            </a:r>
          </a:p>
          <a:p>
            <a:r>
              <a:rPr lang="en-US" altLang="zh-TW" sz="2400" dirty="0" smtClean="0"/>
              <a:t>For a large random network (n is large), the expected common neighbors between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is k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k</a:t>
            </a:r>
            <a:r>
              <a:rPr lang="en-US" altLang="zh-TW" sz="2400" baseline="-25000" dirty="0" smtClean="0"/>
              <a:t>j</a:t>
            </a:r>
            <a:r>
              <a:rPr lang="en-US" altLang="zh-TW" sz="2400" dirty="0" smtClean="0"/>
              <a:t>/n (as the probability of vertex </a:t>
            </a:r>
            <a:r>
              <a:rPr lang="en-US" altLang="zh-TW" sz="2400" dirty="0" err="1" smtClean="0"/>
              <a:t>i’s</a:t>
            </a:r>
            <a:r>
              <a:rPr lang="en-US" altLang="zh-TW" sz="2400" dirty="0" smtClean="0"/>
              <a:t> neighbor is also a neighbor of vertex j is roughly k</a:t>
            </a:r>
            <a:r>
              <a:rPr lang="en-US" altLang="zh-TW" sz="2400" baseline="-25000" dirty="0" smtClean="0"/>
              <a:t>j</a:t>
            </a:r>
            <a:r>
              <a:rPr lang="en-US" altLang="zh-TW" sz="2400" dirty="0" smtClean="0"/>
              <a:t>/n when n is large in a random network)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Pearson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Let X</a:t>
            </a:r>
            <a:r>
              <a:rPr lang="en-US" altLang="zh-TW" sz="2400" baseline="-25000" dirty="0" smtClean="0"/>
              <a:t>i</a:t>
            </a:r>
            <a:r>
              <a:rPr lang="en-US" altLang="zh-TW" sz="2400" dirty="0" smtClean="0"/>
              <a:t> be the indicator random variable that a randomly chosen vertex is a neighbor of vertex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504950" y="2781300"/>
          <a:ext cx="58451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Formula" r:id="rId3" imgW="2947680" imgH="699840" progId="Equation.Ribbit">
                  <p:embed/>
                </p:oleObj>
              </mc:Choice>
              <mc:Fallback>
                <p:oleObj name="Formula" r:id="rId3" imgW="2947680" imgH="69984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781300"/>
                        <a:ext cx="5845175" cy="138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475656" y="4209901"/>
          <a:ext cx="68246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Formula" r:id="rId5" imgW="3443040" imgH="405360" progId="Equation.Ribbit">
                  <p:embed/>
                </p:oleObj>
              </mc:Choice>
              <mc:Fallback>
                <p:oleObj name="Formula" r:id="rId5" imgW="3443040" imgH="40536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209901"/>
                        <a:ext cx="68246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475656" y="5013176"/>
          <a:ext cx="5695950" cy="166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Formula" r:id="rId7" imgW="2872800" imgH="840960" progId="Equation.Ribbit">
                  <p:embed/>
                </p:oleObj>
              </mc:Choice>
              <mc:Fallback>
                <p:oleObj name="Formula" r:id="rId7" imgW="2872800" imgH="84096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013176"/>
                        <a:ext cx="5695950" cy="166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Pearson coefficient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Pearson correlation coefficient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1763688" y="2492896"/>
          <a:ext cx="3913386" cy="235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Formula" r:id="rId3" imgW="1649880" imgH="990720" progId="Equation.Ribbit">
                  <p:embed/>
                </p:oleObj>
              </mc:Choice>
              <mc:Fallback>
                <p:oleObj name="Formula" r:id="rId3" imgW="1649880" imgH="9907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492896"/>
                        <a:ext cx="3913386" cy="2351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Other measures of structural equivalence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916832"/>
            <a:ext cx="8110537" cy="4191000"/>
          </a:xfrm>
        </p:spPr>
        <p:txBody>
          <a:bodyPr/>
          <a:lstStyle/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Euclidean distance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Maximum Euclidean distance between vertices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is</a:t>
            </a:r>
          </a:p>
          <a:p>
            <a:r>
              <a:rPr lang="en-US" altLang="zh-TW" sz="2400" dirty="0" smtClean="0"/>
              <a:t>Normalized Euclidean distance 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2627784" y="2132856"/>
          <a:ext cx="30337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Formula" r:id="rId3" imgW="1530360" imgH="420480" progId="Equation.Ribbit">
                  <p:embed/>
                </p:oleObj>
              </mc:Choice>
              <mc:Fallback>
                <p:oleObj name="Formula" r:id="rId3" imgW="1530360" imgH="4204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132856"/>
                        <a:ext cx="3033712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4427984" y="3212976"/>
          <a:ext cx="2743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Formula" r:id="rId5" imgW="1384560" imgH="348120" progId="Equation.Ribbit">
                  <p:embed/>
                </p:oleObj>
              </mc:Choice>
              <mc:Fallback>
                <p:oleObj name="Formula" r:id="rId5" imgW="1384560" imgH="34812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212976"/>
                        <a:ext cx="27432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573734" y="4532610"/>
          <a:ext cx="84613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Formula" r:id="rId7" imgW="426960" imgH="169200" progId="Equation.Ribbit">
                  <p:embed/>
                </p:oleObj>
              </mc:Choice>
              <mc:Fallback>
                <p:oleObj name="Formula" r:id="rId7" imgW="426960" imgH="16920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734" y="4532610"/>
                        <a:ext cx="846138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2771800" y="5517232"/>
          <a:ext cx="2879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Formula" r:id="rId9" imgW="1451880" imgH="373680" progId="Equation.Ribbit">
                  <p:embed/>
                </p:oleObj>
              </mc:Choice>
              <mc:Fallback>
                <p:oleObj name="Formula" r:id="rId9" imgW="1451880" imgH="3736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517232"/>
                        <a:ext cx="2879725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r>
              <a:rPr lang="en-US" altLang="zh-TW" dirty="0" smtClean="0"/>
              <a:t>Regular equivalence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7" y="1905000"/>
            <a:ext cx="5328592" cy="4191000"/>
          </a:xfrm>
        </p:spPr>
        <p:txBody>
          <a:bodyPr/>
          <a:lstStyle/>
          <a:p>
            <a:r>
              <a:rPr lang="en-US" altLang="zh-TW" sz="2400" dirty="0" smtClean="0"/>
              <a:t>The basic idea is to define the similarity score such that </a:t>
            </a:r>
            <a:r>
              <a:rPr lang="en-US" altLang="zh-TW" sz="2400" dirty="0" err="1" smtClean="0"/>
              <a:t>i</a:t>
            </a:r>
            <a:r>
              <a:rPr lang="en-US" altLang="zh-TW" sz="2400" dirty="0" smtClean="0"/>
              <a:t> and j have high similarity if they have neighbors k and l that themselves have high similarity.</a:t>
            </a: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matrix form,</a:t>
            </a:r>
          </a:p>
          <a:p>
            <a:r>
              <a:rPr lang="en-US" altLang="zh-TW" sz="2400" dirty="0" smtClean="0"/>
              <a:t>It is related to </a:t>
            </a:r>
            <a:r>
              <a:rPr lang="en-US" altLang="zh-TW" sz="2400" dirty="0" err="1" smtClean="0"/>
              <a:t>eignevectors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pic>
        <p:nvPicPr>
          <p:cNvPr id="4" name="Picture 4" descr="p217_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01" y="1916832"/>
            <a:ext cx="3121099" cy="3157818"/>
          </a:xfrm>
          <a:prstGeom prst="rect">
            <a:avLst/>
          </a:prstGeom>
          <a:noFill/>
        </p:spPr>
      </p:pic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331640" y="4293096"/>
          <a:ext cx="317658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Formula" r:id="rId4" imgW="1601640" imgH="348120" progId="Equation.Ribbit">
                  <p:embed/>
                </p:oleObj>
              </mc:Choice>
              <mc:Fallback>
                <p:oleObj name="Formula" r:id="rId4" imgW="1601640" imgH="3481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3096"/>
                        <a:ext cx="3176588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3347864" y="5157192"/>
          <a:ext cx="14541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Formula" r:id="rId6" imgW="732960" imgH="157680" progId="Equation.Ribbit">
                  <p:embed/>
                </p:oleObj>
              </mc:Choice>
              <mc:Fallback>
                <p:oleObj name="Formula" r:id="rId6" imgW="732960" imgH="15768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5157192"/>
                        <a:ext cx="14541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r>
              <a:rPr lang="en-US" altLang="zh-TW" dirty="0" smtClean="0"/>
              <a:t>The problem of “self-similarity”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It does not give high score for “self-similarity”</a:t>
            </a:r>
          </a:p>
          <a:p>
            <a:r>
              <a:rPr lang="en-US" altLang="zh-TW" sz="2400" dirty="0" smtClean="0"/>
              <a:t>Fix the problem by introducing an extra diagonal term 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In matrix form, </a:t>
            </a:r>
          </a:p>
          <a:p>
            <a:r>
              <a:rPr lang="en-US" altLang="zh-TW" sz="2400" dirty="0" smtClean="0"/>
              <a:t>Iteration yields</a:t>
            </a:r>
            <a:endParaRPr lang="zh-TW" altLang="en-US" sz="2400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8491221" y="1988840"/>
          <a:ext cx="401259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Formula" r:id="rId3" imgW="161640" imgH="115920" progId="Equation.Ribbit">
                  <p:embed/>
                </p:oleObj>
              </mc:Choice>
              <mc:Fallback>
                <p:oleObj name="Formula" r:id="rId3" imgW="161640" imgH="11592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221" y="1988840"/>
                        <a:ext cx="401259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411760" y="2852936"/>
          <a:ext cx="384968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Formula" r:id="rId5" imgW="1940760" imgH="348120" progId="Equation.Ribbit">
                  <p:embed/>
                </p:oleObj>
              </mc:Choice>
              <mc:Fallback>
                <p:oleObj name="Formula" r:id="rId5" imgW="1940760" imgH="348120" progId="Equation.Ribbi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3849687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923928" y="3717032"/>
          <a:ext cx="19478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Formula" r:id="rId7" imgW="983160" imgH="157680" progId="Equation.Ribbit">
                  <p:embed/>
                </p:oleObj>
              </mc:Choice>
              <mc:Fallback>
                <p:oleObj name="Formula" r:id="rId7" imgW="983160" imgH="157680" progId="Equation.Ribbit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3717032"/>
                        <a:ext cx="1947863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851920" y="4149080"/>
          <a:ext cx="3027362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Formula" r:id="rId9" imgW="1527840" imgH="856080" progId="Equation.Ribbit">
                  <p:embed/>
                </p:oleObj>
              </mc:Choice>
              <mc:Fallback>
                <p:oleObj name="Formula" r:id="rId9" imgW="1527840" imgH="856080" progId="Equation.Ribbit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149080"/>
                        <a:ext cx="3027362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charset="-12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8187</TotalTime>
  <Words>478</Words>
  <Application>Microsoft Office PowerPoint</Application>
  <PresentationFormat>如螢幕大小 (4:3)</PresentationFormat>
  <Paragraphs>59</Paragraphs>
  <Slides>12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新細明體</vt:lpstr>
      <vt:lpstr>Times New Roman</vt:lpstr>
      <vt:lpstr>Verdana</vt:lpstr>
      <vt:lpstr>Wingdings</vt:lpstr>
      <vt:lpstr>Bold Stripes</vt:lpstr>
      <vt:lpstr>Formula</vt:lpstr>
      <vt:lpstr>Similarity</vt:lpstr>
      <vt:lpstr>Cosine similarity</vt:lpstr>
      <vt:lpstr>Cosine similarity</vt:lpstr>
      <vt:lpstr>Pearson coefficient</vt:lpstr>
      <vt:lpstr>Pearson coefficient</vt:lpstr>
      <vt:lpstr>Pearson coefficient</vt:lpstr>
      <vt:lpstr>Other measures of structural equivalence</vt:lpstr>
      <vt:lpstr>Regular equivalence</vt:lpstr>
      <vt:lpstr>The problem of “self-similarity”</vt:lpstr>
      <vt:lpstr>The problem of paths of even length</vt:lpstr>
      <vt:lpstr>Katz’s similarity</vt:lpstr>
      <vt:lpstr>Generalization of regular equivalence</vt:lpstr>
    </vt:vector>
  </TitlesOfParts>
  <Company>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Basic Architectures and Principles of Packet Switches</dc:title>
  <dc:creator>C.S. Chang</dc:creator>
  <cp:lastModifiedBy>cschang</cp:lastModifiedBy>
  <cp:revision>127</cp:revision>
  <dcterms:created xsi:type="dcterms:W3CDTF">2005-09-11T07:42:25Z</dcterms:created>
  <dcterms:modified xsi:type="dcterms:W3CDTF">2023-10-27T05:08:37Z</dcterms:modified>
</cp:coreProperties>
</file>