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326" r:id="rId2"/>
    <p:sldId id="327" r:id="rId3"/>
    <p:sldId id="328" r:id="rId4"/>
    <p:sldId id="329" r:id="rId5"/>
    <p:sldId id="321" r:id="rId6"/>
    <p:sldId id="330" r:id="rId7"/>
    <p:sldId id="331" r:id="rId8"/>
    <p:sldId id="322" r:id="rId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99"/>
    <a:srgbClr val="00CC00"/>
    <a:srgbClr val="0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67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3B560A-BB5B-4882-9E55-8ABFD533835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0FD1-F392-4271-BD99-C9882236D53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DEB4-AB02-452C-9806-D709A6B5C13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C652-7163-42DD-B995-A59E9C7458F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B3E5-E847-4485-8604-6922010D644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D12D-D5BC-4DAB-98E0-05713EBA17F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BCE8-8475-4863-93D7-2A6D89A7C20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DA2CA-0599-4A3D-A401-F5CC249AEE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4A63-73FD-4CFD-8945-253AA7EA5A6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8A94-9440-452B-BBC2-7A56B29D136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FA29D-F8DF-41FE-909A-CB654C7C08E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8BB3-D017-4168-9386-B3F6EE1B260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E88B750-D9C5-4D8B-8E65-4C08CE9B648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Homophily and assortative mixing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7" y="1905000"/>
            <a:ext cx="4248472" cy="4191000"/>
          </a:xfrm>
        </p:spPr>
        <p:txBody>
          <a:bodyPr/>
          <a:lstStyle/>
          <a:p>
            <a:r>
              <a:rPr lang="en-US" altLang="zh-TW" sz="2400" dirty="0" smtClean="0"/>
              <a:t>People has strong tendency to associate with others who they perceive as being similar to themselves in some way.</a:t>
            </a:r>
          </a:p>
          <a:p>
            <a:r>
              <a:rPr lang="en-US" altLang="zh-TW" sz="2400" dirty="0" smtClean="0"/>
              <a:t>Friendship network at a US high school: vertices are colored by race </a:t>
            </a:r>
            <a:endParaRPr lang="zh-TW" altLang="en-US" sz="2400" dirty="0"/>
          </a:p>
        </p:txBody>
      </p:sp>
      <p:pic>
        <p:nvPicPr>
          <p:cNvPr id="4" name="Picture 5" descr="p221_fig_7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078253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Disassortative mixing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tendency for people to associate with other who are unlike them.</a:t>
            </a:r>
          </a:p>
          <a:p>
            <a:r>
              <a:rPr lang="en-US" altLang="zh-TW" dirty="0" smtClean="0"/>
              <a:t>Sexual partnerships are between individuals of opposite sex.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Assortative mixing by enumerative characteristics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Modularity matrix B with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Graph partition: assign each vertex to a class.</a:t>
            </a:r>
          </a:p>
          <a:p>
            <a:r>
              <a:rPr lang="en-US" altLang="zh-TW" sz="2400" dirty="0" smtClean="0"/>
              <a:t>Let c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 be the class of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Modularity associated with a graph partition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Modularity is always less than 1. One can then normalize it with the maximum modularity to define an </a:t>
            </a:r>
            <a:r>
              <a:rPr lang="en-US" altLang="zh-TW" sz="2400" dirty="0" err="1" smtClean="0"/>
              <a:t>assortativity</a:t>
            </a:r>
            <a:r>
              <a:rPr lang="en-US" altLang="zh-TW" sz="2400" dirty="0" smtClean="0"/>
              <a:t> coefficient.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364088" y="1988840"/>
          <a:ext cx="2117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ormula" r:id="rId3" imgW="1068120" imgH="336600" progId="Equation.Ribbit">
                  <p:embed/>
                </p:oleObj>
              </mc:Choice>
              <mc:Fallback>
                <p:oleObj name="Formula" r:id="rId3" imgW="1068120" imgH="3366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988840"/>
                        <a:ext cx="21177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555776" y="4077072"/>
          <a:ext cx="45561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ormula" r:id="rId5" imgW="2298960" imgH="424440" progId="Equation.Ribbit">
                  <p:embed/>
                </p:oleObj>
              </mc:Choice>
              <mc:Fallback>
                <p:oleObj name="Formula" r:id="rId5" imgW="2298960" imgH="4244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077072"/>
                        <a:ext cx="4556125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Assortative mixing by scalar characteristics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4667299" cy="4191000"/>
          </a:xfrm>
        </p:spPr>
        <p:txBody>
          <a:bodyPr/>
          <a:lstStyle/>
          <a:p>
            <a:r>
              <a:rPr lang="en-US" altLang="zh-TW" sz="2400" dirty="0" smtClean="0"/>
              <a:t>Each vertex is assigned a value (e.g., age, degree, etc)</a:t>
            </a:r>
          </a:p>
          <a:p>
            <a:r>
              <a:rPr lang="en-US" altLang="zh-TW" sz="2400" dirty="0" smtClean="0"/>
              <a:t>A stratified network in which most connections run between vertices at or near the same level.</a:t>
            </a:r>
            <a:endParaRPr lang="zh-TW" altLang="en-US" sz="2400" dirty="0"/>
          </a:p>
        </p:txBody>
      </p:sp>
      <p:pic>
        <p:nvPicPr>
          <p:cNvPr id="4" name="Picture 4" descr="p226_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1556792"/>
            <a:ext cx="3251200" cy="459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Ages of pairs of friends in high school</a:t>
            </a:r>
          </a:p>
        </p:txBody>
      </p:sp>
      <p:pic>
        <p:nvPicPr>
          <p:cNvPr id="95236" name="Picture 4" descr="p227_fig_7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988839"/>
            <a:ext cx="5365750" cy="459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err="1" smtClean="0"/>
              <a:t>Assortativity</a:t>
            </a:r>
            <a:r>
              <a:rPr lang="en-US" altLang="zh-TW" dirty="0" smtClean="0"/>
              <a:t>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Vertex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is assigned value x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assortativity</a:t>
            </a:r>
            <a:r>
              <a:rPr lang="en-US" altLang="zh-TW" dirty="0" smtClean="0"/>
              <a:t> coefficient r is  in fact an example of a Pearson correlation coefficient (will be shown by a simple probabilistic argument)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835696" y="2780928"/>
          <a:ext cx="5286691" cy="106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Formula" r:id="rId3" imgW="2117160" imgH="428040" progId="Equation.Ribbit">
                  <p:embed/>
                </p:oleObj>
              </mc:Choice>
              <mc:Fallback>
                <p:oleObj name="Formula" r:id="rId3" imgW="2117160" imgH="428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780928"/>
                        <a:ext cx="5286691" cy="1069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Assortative mixing by degree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It is a special case of assortative mixing by scalar characteristics.</a:t>
            </a:r>
          </a:p>
          <a:p>
            <a:r>
              <a:rPr lang="en-US" altLang="zh-TW" sz="2400" dirty="0" smtClean="0"/>
              <a:t>The assigned value of each vertex is simply its degree.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Core/periphery structure in an assortative network: a clump of core of such high-degree nodes surrounded by a less dense periphery of nodes with lower-degree.</a:t>
            </a:r>
            <a:endParaRPr lang="zh-TW" altLang="en-US" sz="24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979712" y="3645024"/>
          <a:ext cx="52562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Formula" r:id="rId3" imgW="2104560" imgH="428040" progId="Equation.Ribbit">
                  <p:embed/>
                </p:oleObj>
              </mc:Choice>
              <mc:Fallback>
                <p:oleObj name="Formula" r:id="rId3" imgW="2104560" imgH="428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645024"/>
                        <a:ext cx="5256213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Assortative and </a:t>
            </a:r>
            <a:r>
              <a:rPr lang="en-US" altLang="zh-TW" dirty="0" err="1" smtClean="0"/>
              <a:t>disassortative</a:t>
            </a:r>
            <a:r>
              <a:rPr lang="en-US" altLang="zh-TW" dirty="0" smtClean="0"/>
              <a:t> networks</a:t>
            </a:r>
          </a:p>
        </p:txBody>
      </p:sp>
      <p:pic>
        <p:nvPicPr>
          <p:cNvPr id="96260" name="Picture 4" descr="p231_7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16113"/>
            <a:ext cx="7058025" cy="438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10685</TotalTime>
  <Words>252</Words>
  <Application>Microsoft Office PowerPoint</Application>
  <PresentationFormat>如螢幕大小 (4:3)</PresentationFormat>
  <Paragraphs>33</Paragraphs>
  <Slides>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Times New Roman</vt:lpstr>
      <vt:lpstr>Verdana</vt:lpstr>
      <vt:lpstr>Wingdings</vt:lpstr>
      <vt:lpstr>Bold Stripes</vt:lpstr>
      <vt:lpstr>Formula</vt:lpstr>
      <vt:lpstr>Homophily and assortative mixing</vt:lpstr>
      <vt:lpstr>Disassortative mixing</vt:lpstr>
      <vt:lpstr>Assortative mixing by enumerative characteristics</vt:lpstr>
      <vt:lpstr>Assortative mixing by scalar characteristics</vt:lpstr>
      <vt:lpstr>Ages of pairs of friends in high school</vt:lpstr>
      <vt:lpstr>Assortativity coefficient</vt:lpstr>
      <vt:lpstr>Assortative mixing by degree</vt:lpstr>
      <vt:lpstr>Assortative and disassortative networks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160</cp:revision>
  <dcterms:created xsi:type="dcterms:W3CDTF">2005-09-11T07:42:25Z</dcterms:created>
  <dcterms:modified xsi:type="dcterms:W3CDTF">2023-10-27T05:16:26Z</dcterms:modified>
</cp:coreProperties>
</file>