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9" r:id="rId3"/>
    <p:sldMasterId id="2147483711" r:id="rId4"/>
    <p:sldMasterId id="2147483739" r:id="rId5"/>
    <p:sldMasterId id="2147483751" r:id="rId6"/>
  </p:sldMasterIdLst>
  <p:notesMasterIdLst>
    <p:notesMasterId r:id="rId34"/>
  </p:notesMasterIdLst>
  <p:sldIdLst>
    <p:sldId id="256" r:id="rId7"/>
    <p:sldId id="257" r:id="rId8"/>
    <p:sldId id="260" r:id="rId9"/>
    <p:sldId id="271" r:id="rId10"/>
    <p:sldId id="273" r:id="rId11"/>
    <p:sldId id="272" r:id="rId12"/>
    <p:sldId id="274" r:id="rId13"/>
    <p:sldId id="453" r:id="rId14"/>
    <p:sldId id="496" r:id="rId15"/>
    <p:sldId id="261" r:id="rId16"/>
    <p:sldId id="468" r:id="rId17"/>
    <p:sldId id="454" r:id="rId18"/>
    <p:sldId id="470" r:id="rId19"/>
    <p:sldId id="473" r:id="rId20"/>
    <p:sldId id="474" r:id="rId21"/>
    <p:sldId id="475" r:id="rId22"/>
    <p:sldId id="476" r:id="rId23"/>
    <p:sldId id="477" r:id="rId24"/>
    <p:sldId id="354" r:id="rId25"/>
    <p:sldId id="368" r:id="rId26"/>
    <p:sldId id="491" r:id="rId27"/>
    <p:sldId id="492" r:id="rId28"/>
    <p:sldId id="493" r:id="rId29"/>
    <p:sldId id="494" r:id="rId30"/>
    <p:sldId id="394" r:id="rId31"/>
    <p:sldId id="395" r:id="rId32"/>
    <p:sldId id="490" r:id="rId3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0000"/>
    <a:srgbClr val="CC0099"/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2" d="100"/>
          <a:sy n="72" d="100"/>
        </p:scale>
        <p:origin x="-9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AA5AC59-1B7D-4879-BAC5-B2E1F90137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52AC8-101A-4DDE-8E0F-F22AB4E58CC3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016E6-2BB4-49F4-9968-00732103D1EE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7786-B411-40F0-9AA2-DD69DC4322AA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71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00EC-902D-4B86-81C1-E525677D72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31D1-ABE9-4B03-AC84-5B2E428D3C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930E-3BB3-48C8-8606-9B2A6D6605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DF3D-F520-41DB-998E-5B11A48E1733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83E972-2B48-4AA4-AFBE-761E89EA00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BFFBB-E0CA-4B63-9DB0-0196DC9E43F4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CE54-BDAB-4994-AEB7-E32A459DAC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9260-0534-4EC5-8A3C-67F5472C8C70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CE163-A1D2-4F34-A028-3E979CCF4E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272CB-08C8-4CCF-BA6F-4B60987B97CC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B512-3546-4BD0-A125-72C844EE9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6CCD-D9F6-40A7-9F72-B5C537A4E93A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7464-B546-4FA1-A40A-1A8301CA85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A50F-C291-4723-82C2-9FA8F87A6142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83CE-8EE1-4F95-9E10-71DFFAFF62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EB53-181C-49A4-9486-42FB9762A0D0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020F-9EF1-4FD7-8584-C8F46BB2EA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D4D9-463E-4CFD-9674-6F2C7DE8E96A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EE92-3F48-4472-A330-367DF3E1F6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64D9-0AD9-46D0-8D4B-06E24C5C1D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C4CE4-E0B3-4414-A0C8-6FAA777F3B11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96FD-4C3C-4869-8DEC-83E13EE25D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43EE-15D9-42F3-8DA8-25981030BB40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6466-6516-44FA-80F2-5422E5AC28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DC69-A7EB-46CE-B10B-8C3CC8806AC4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4169-46A1-4D7B-B26A-7A81C0FE2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9CB5B-88C8-484F-9F11-F43699A360CA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31657-41B1-4372-8A47-D1F674D95F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3810000" cy="2209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76800" y="3810000"/>
            <a:ext cx="3810000" cy="2209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4F89-8FD8-4985-B677-87273C179C8E}" type="datetime1">
              <a:rPr lang="zh-TW" altLang="en-US">
                <a:solidFill>
                  <a:srgbClr val="696464"/>
                </a:solidFill>
              </a:rPr>
              <a:pPr>
                <a:defRPr/>
              </a:pPr>
              <a:t>2011/9/28</a:t>
            </a:fld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7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696464"/>
              </a:solidFill>
            </a:endParaRPr>
          </a:p>
        </p:txBody>
      </p:sp>
      <p:sp>
        <p:nvSpPr>
          <p:cNvPr id="8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18C5-B954-4ED1-A655-2697DA01C6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76C-1BEA-476B-9624-7363D00D6C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5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76C-1BEA-476B-9624-7363D00D6C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2069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76C-1BEA-476B-9624-7363D00D6C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6331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76C-1BEA-476B-9624-7363D00D6C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96499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76C-1BEA-476B-9624-7363D00D6C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2402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7A9E9-C6B2-4EE8-941E-77BC3A3BE3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76C-1BEA-476B-9624-7363D00D6C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02337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76C-1BEA-476B-9624-7363D00D6C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4149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76C-1BEA-476B-9624-7363D00D6C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24966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76C-1BEA-476B-9624-7363D00D6C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52477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76C-1BEA-476B-9624-7363D00D6C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73317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76C-1BEA-476B-9624-7363D00D6C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5269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1800">
                  <a:solidFill>
                    <a:srgbClr val="000000"/>
                  </a:solidFill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1800">
                  <a:solidFill>
                    <a:srgbClr val="000000"/>
                  </a:solidFill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1800">
                  <a:solidFill>
                    <a:srgbClr val="000000"/>
                  </a:solidFill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1800">
                  <a:solidFill>
                    <a:srgbClr val="000000"/>
                  </a:solidFill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8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8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18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 dirty="0">
              <a:solidFill>
                <a:srgbClr val="1C1C1C"/>
              </a:solidFill>
            </a:endParaRPr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 dirty="0">
              <a:solidFill>
                <a:srgbClr val="1C1C1C"/>
              </a:solidFill>
            </a:endParaRP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5E8229-046B-44AB-BF7E-8A9E9FD04B3F}" type="slidenum">
              <a:rPr lang="en-US" altLang="zh-TW">
                <a:solidFill>
                  <a:srgbClr val="1C1C1C"/>
                </a:solidFill>
              </a:rPr>
              <a:pPr/>
              <a:t>‹#›</a:t>
            </a:fld>
            <a:endParaRPr lang="en-US" altLang="zh-TW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E4C9-4BDB-46B3-B5AB-BA4E88ED1C3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499F0-BAED-4F86-83DC-BCAF6D3831E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978C4-32A1-4044-9848-1854F880D36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7AF4-7340-40DA-857F-A4BF649277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0A627-536C-4785-94A1-1EA94FAA32C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AAEAF-E2A1-418F-A9FA-94A686D5FEA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2DECD-79CF-4A78-BFC8-1A32B4BFFE19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E7503-BF58-4FFF-B88A-28680F8D7B6C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52FD7-B671-4C51-903B-0C74C8A9BF0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07661-E2CB-4CB6-A621-15AC9BD4E9C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AF7EE-FB30-4AFA-9ED2-06E9762F1CE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039C7C-F373-4FDF-8A65-7DA0ED39A55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C8F7A9-D678-40D3-8ADA-B0CB4B96A82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00EC-902D-4B86-81C1-E525677D724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D80A8-6677-4678-A0A1-E286E2BAEA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64D9-0AD9-46D0-8D4B-06E24C5C1D1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7A9E9-C6B2-4EE8-941E-77BC3A3BE3A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7AF4-7340-40DA-857F-A4BF649277B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D80A8-6677-4678-A0A1-E286E2BAEA8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DA7D-4745-4BA4-871D-A1A6C1128B7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C667B-03A7-482B-B073-A8C6FFA2112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39C66-E12E-46A4-846A-CDAC05E0654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9E2D-8437-4304-ADF8-CDE1FFE8A1E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31D1-ABE9-4B03-AC84-5B2E428D3CE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930E-3BB3-48C8-8606-9B2A6D6605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DA7D-4745-4BA4-871D-A1A6C1128B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887-A85C-4B74-919F-5BBCE18CB4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129C-7153-43D1-AEAF-DA58A87B35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887-A85C-4B74-919F-5BBCE18CB4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129C-7153-43D1-AEAF-DA58A87B35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887-A85C-4B74-919F-5BBCE18CB4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129C-7153-43D1-AEAF-DA58A87B35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887-A85C-4B74-919F-5BBCE18CB4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129C-7153-43D1-AEAF-DA58A87B35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887-A85C-4B74-919F-5BBCE18CB4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129C-7153-43D1-AEAF-DA58A87B35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887-A85C-4B74-919F-5BBCE18CB4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129C-7153-43D1-AEAF-DA58A87B35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887-A85C-4B74-919F-5BBCE18CB4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129C-7153-43D1-AEAF-DA58A87B35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887-A85C-4B74-919F-5BBCE18CB4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129C-7153-43D1-AEAF-DA58A87B35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887-A85C-4B74-919F-5BBCE18CB4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129C-7153-43D1-AEAF-DA58A87B35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887-A85C-4B74-919F-5BBCE18CB4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129C-7153-43D1-AEAF-DA58A87B35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C667B-03A7-482B-B073-A8C6FFA211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887-A85C-4B74-919F-5BBCE18CB40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2011/9/28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129C-7153-43D1-AEAF-DA58A87B35D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39C66-E12E-46A4-846A-CDAC05E065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9E2D-8437-4304-ADF8-CDE1FFE8A1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566D3354-4E93-4C16-B8F7-D84A13044B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>
              <a:solidFill>
                <a:prstClr val="white"/>
              </a:solidFill>
            </a:endParaRPr>
          </a:p>
        </p:txBody>
      </p:sp>
      <p:sp>
        <p:nvSpPr>
          <p:cNvPr id="1331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31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C84BB8-CA37-4D67-A728-80450810FD9C}" type="datetime1">
              <a:rPr lang="zh-TW" altLang="en-US" b="1">
                <a:solidFill>
                  <a:srgbClr val="696464"/>
                </a:solidFill>
                <a:latin typeface="Arial" charset="0"/>
              </a:rPr>
              <a:pPr>
                <a:defRPr/>
              </a:pPr>
              <a:t>2011/9/28</a:t>
            </a:fld>
            <a:endParaRPr lang="en-US" altLang="zh-TW" b="1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5788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6663E8E-EC89-4B7D-9345-900F78B07EA3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  <p:pic>
        <p:nvPicPr>
          <p:cNvPr id="13321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1600" y="6284913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/>
          <p:cNvSpPr>
            <a:spLocks noChangeArrowheads="1"/>
          </p:cNvSpPr>
          <p:nvPr userDrawn="1"/>
        </p:nvSpPr>
        <p:spPr bwMode="auto">
          <a:xfrm>
            <a:off x="609600" y="1087438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zh-TW" altLang="zh-TW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 userDrawn="1"/>
        </p:nvSpPr>
        <p:spPr bwMode="auto">
          <a:xfrm flipV="1">
            <a:off x="609600" y="6165850"/>
            <a:ext cx="6554788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 sz="1800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324" name="Picture 15" descr="NTHU-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07338" y="14288"/>
            <a:ext cx="12303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23676C-1BEA-476B-9624-7363D00D6CD6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49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A7B80982-BC3F-40BE-AA37-9F9B7277AB30}" type="slidenum">
              <a:rPr lang="en-US" altLang="zh-TW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pPr/>
              <a:t>‹#›</a:t>
            </a:fld>
            <a:endParaRPr lang="en-US" altLang="zh-TW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566D3354-4E93-4C16-B8F7-D84A13044B6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EB0887-A85C-4B74-919F-5BBCE18CB40C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2011/9/28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7D129C-7153-43D1-AEAF-DA58A87B35DA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schang@ee.nthu.edu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5"/>
            <a:ext cx="7678738" cy="1080119"/>
          </a:xfrm>
        </p:spPr>
        <p:txBody>
          <a:bodyPr/>
          <a:lstStyle/>
          <a:p>
            <a:pPr algn="l" eaLnBrk="1" hangingPunct="1"/>
            <a:r>
              <a:rPr lang="en-US" altLang="zh-TW" sz="3600" dirty="0" smtClean="0"/>
              <a:t>Research </a:t>
            </a:r>
            <a:r>
              <a:rPr lang="en-US" altLang="zh-TW" sz="3600" dirty="0" smtClean="0"/>
              <a:t>of Network Science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67544" y="2996952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Prof. Cheng-Shang Chang (</a:t>
            </a:r>
            <a:r>
              <a:rPr lang="zh-TW" altLang="en-US" sz="2800" dirty="0" smtClean="0">
                <a:solidFill>
                  <a:srgbClr val="0000FF"/>
                </a:solidFill>
              </a:rPr>
              <a:t>張正尚教授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Institute of Communications Engineering National </a:t>
            </a:r>
            <a:r>
              <a:rPr lang="en-US" altLang="zh-TW" sz="2800" dirty="0" err="1" smtClean="0">
                <a:solidFill>
                  <a:srgbClr val="0000FF"/>
                </a:solidFill>
              </a:rPr>
              <a:t>Tsing</a:t>
            </a:r>
            <a:r>
              <a:rPr lang="en-US" altLang="zh-TW" sz="2800" dirty="0" smtClean="0">
                <a:solidFill>
                  <a:srgbClr val="0000FF"/>
                </a:solidFill>
              </a:rPr>
              <a:t> </a:t>
            </a:r>
            <a:r>
              <a:rPr lang="en-US" altLang="zh-TW" sz="2800" dirty="0" err="1" smtClean="0">
                <a:solidFill>
                  <a:srgbClr val="0000FF"/>
                </a:solidFill>
              </a:rPr>
              <a:t>Hua</a:t>
            </a:r>
            <a:r>
              <a:rPr lang="en-US" altLang="zh-TW" sz="2800" dirty="0" smtClean="0">
                <a:solidFill>
                  <a:srgbClr val="0000FF"/>
                </a:solidFill>
              </a:rPr>
              <a:t> University</a:t>
            </a:r>
          </a:p>
          <a:p>
            <a:pPr algn="ctr"/>
            <a:r>
              <a:rPr lang="en-US" altLang="zh-TW" sz="2800" dirty="0" err="1" smtClean="0">
                <a:solidFill>
                  <a:srgbClr val="0000FF"/>
                </a:solidFill>
              </a:rPr>
              <a:t>Hsinchu</a:t>
            </a:r>
            <a:r>
              <a:rPr lang="en-US" altLang="zh-TW" sz="2800" dirty="0" smtClean="0">
                <a:solidFill>
                  <a:srgbClr val="0000FF"/>
                </a:solidFill>
              </a:rPr>
              <a:t> </a:t>
            </a:r>
            <a:r>
              <a:rPr lang="en-US" altLang="zh-TW" sz="2800" dirty="0" smtClean="0">
                <a:solidFill>
                  <a:srgbClr val="0000FF"/>
                </a:solidFill>
              </a:rPr>
              <a:t>Taiwan</a:t>
            </a:r>
          </a:p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Email: </a:t>
            </a:r>
            <a:r>
              <a:rPr lang="en-US" altLang="zh-TW" sz="2800" dirty="0" smtClean="0">
                <a:solidFill>
                  <a:srgbClr val="0000FF"/>
                </a:solidFill>
                <a:hlinkClick r:id="rId3"/>
              </a:rPr>
              <a:t>cschang@ee.nthu.edu.tw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http://www.ee.nthu.edu.tw/cschang</a:t>
            </a:r>
            <a:endParaRPr lang="en-US" altLang="zh-TW" sz="28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zh-TW" smtClean="0"/>
              <a:t>Two key ingredients</a:t>
            </a:r>
            <a:endParaRPr lang="zh-TW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study of a collections of nodes and links (graphs) </a:t>
            </a:r>
            <a:r>
              <a:rPr lang="en-US" altLang="zh-TW" dirty="0" smtClean="0">
                <a:solidFill>
                  <a:srgbClr val="0000FF"/>
                </a:solidFill>
              </a:rPr>
              <a:t>that represent something real</a:t>
            </a:r>
          </a:p>
          <a:p>
            <a:r>
              <a:rPr lang="en-US" altLang="zh-TW" dirty="0" smtClean="0"/>
              <a:t>The study of </a:t>
            </a:r>
            <a:r>
              <a:rPr lang="en-US" altLang="zh-TW" dirty="0" smtClean="0">
                <a:solidFill>
                  <a:srgbClr val="0000FF"/>
                </a:solidFill>
              </a:rPr>
              <a:t>dynamic behavior </a:t>
            </a:r>
            <a:r>
              <a:rPr lang="en-US" altLang="zh-TW" dirty="0" smtClean="0"/>
              <a:t>of the aggregation of nodes and </a:t>
            </a:r>
            <a:r>
              <a:rPr lang="en-US" altLang="zh-TW" dirty="0" smtClean="0"/>
              <a:t>links</a:t>
            </a:r>
          </a:p>
          <a:p>
            <a:r>
              <a:rPr lang="en-US" altLang="zh-TW" dirty="0" smtClean="0"/>
              <a:t>Mathematical tools: </a:t>
            </a:r>
            <a:r>
              <a:rPr lang="en-US" altLang="zh-TW" dirty="0" smtClean="0">
                <a:solidFill>
                  <a:srgbClr val="0000FF"/>
                </a:solidFill>
              </a:rPr>
              <a:t>linear algebra, differential equations, probability</a:t>
            </a:r>
            <a:endParaRPr lang="zh-TW" alt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 smtClean="0"/>
              <a:t>Synchronization and </a:t>
            </a:r>
            <a:r>
              <a:rPr lang="en-US" altLang="zh-TW" sz="3200" dirty="0" err="1" smtClean="0"/>
              <a:t>desynchronization</a:t>
            </a:r>
            <a:endParaRPr lang="zh-TW" alt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31540" y="550220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59532" y="4448725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600" dirty="0" smtClean="0">
                <a:latin typeface="Calibri" pitchFamily="34" charset="0"/>
              </a:rPr>
              <a:t>    Desynchronization has many applications</a:t>
            </a:r>
            <a:endParaRPr lang="zh-TW" altLang="en-US" sz="2600" dirty="0">
              <a:latin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555962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</a:rPr>
              <a:t>    Fair resource scheduling  as Time Division  Multiple Access.</a:t>
            </a:r>
            <a:endParaRPr lang="zh-TW" altLang="en-US" sz="2400" dirty="0">
              <a:latin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7564" y="5097958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latin typeface="Calibri" pitchFamily="34" charset="0"/>
              </a:rPr>
              <a:t>    </a:t>
            </a:r>
            <a:r>
              <a:rPr lang="en-US" altLang="zh-TW" sz="2400" dirty="0">
                <a:latin typeface="Calibri" pitchFamily="34" charset="0"/>
              </a:rPr>
              <a:t>R</a:t>
            </a:r>
            <a:r>
              <a:rPr lang="en-US" altLang="zh-TW" sz="2400" dirty="0" smtClean="0">
                <a:latin typeface="Calibri" pitchFamily="34" charset="0"/>
              </a:rPr>
              <a:t>esource scheduling </a:t>
            </a:r>
            <a:r>
              <a:rPr lang="en-US" altLang="zh-TW" sz="2400" dirty="0">
                <a:latin typeface="Calibri" pitchFamily="34" charset="0"/>
              </a:rPr>
              <a:t>in wireless sensor networks.</a:t>
            </a:r>
            <a:endParaRPr lang="zh-TW" altLang="en-US" sz="2400" dirty="0">
              <a:latin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8" y="2132856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600" dirty="0" smtClean="0">
                <a:latin typeface="Calibri" pitchFamily="34" charset="0"/>
              </a:rPr>
              <a:t>    Phenomenon of mutual synchronization</a:t>
            </a:r>
            <a:endParaRPr lang="zh-TW" altLang="en-US" sz="2600" dirty="0"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270892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</a:rPr>
              <a:t>The flashing of fireflies in south Asia.</a:t>
            </a:r>
            <a:endParaRPr lang="zh-TW" altLang="en-US" sz="2400" dirty="0">
              <a:latin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560" y="3183359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</a:rPr>
              <a:t>Spreading identical oscillators into a round-robin schedule. </a:t>
            </a:r>
            <a:endParaRPr lang="zh-TW" altLang="en-US" sz="2400" dirty="0">
              <a:latin typeface="Calibri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4C9-4BDB-46B3-B5AB-BA4E88ED1C3D}" type="slidenum">
              <a:rPr lang="en-US" altLang="zh-TW" smtClean="0"/>
              <a:pPr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1896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7" y="-27384"/>
            <a:ext cx="91491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" y="5039841"/>
            <a:ext cx="323850" cy="333375"/>
          </a:xfr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08" y="4607793"/>
            <a:ext cx="259080" cy="266700"/>
          </a:xfrm>
          <a:prstGeom prst="rect">
            <a:avLst/>
          </a:prstGeom>
        </p:spPr>
      </p:pic>
      <p:pic>
        <p:nvPicPr>
          <p:cNvPr id="8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13" y="3984847"/>
            <a:ext cx="129540" cy="133350"/>
          </a:xfrm>
          <a:prstGeom prst="rect">
            <a:avLst/>
          </a:prstGeom>
        </p:spPr>
      </p:pic>
      <p:pic>
        <p:nvPicPr>
          <p:cNvPr id="9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94349"/>
            <a:ext cx="64770" cy="66675"/>
          </a:xfrm>
          <a:prstGeom prst="rect">
            <a:avLst/>
          </a:prstGeom>
        </p:spPr>
      </p:pic>
      <p:pic>
        <p:nvPicPr>
          <p:cNvPr id="10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949279"/>
            <a:ext cx="453390" cy="466725"/>
          </a:xfrm>
          <a:prstGeom prst="rect">
            <a:avLst/>
          </a:prstGeom>
        </p:spPr>
      </p:pic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42" y="5192241"/>
            <a:ext cx="323850" cy="333375"/>
          </a:xfrm>
          <a:prstGeom prst="rect">
            <a:avLst/>
          </a:prstGeom>
        </p:spPr>
      </p:pic>
      <p:pic>
        <p:nvPicPr>
          <p:cNvPr id="12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02460"/>
            <a:ext cx="259080" cy="2667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4C9-4BDB-46B3-B5AB-BA4E88ED1C3D}" type="slidenum">
              <a:rPr lang="en-US" altLang="zh-TW" smtClean="0"/>
              <a:pPr/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38044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278 C 0.01355 0.02129 0.03559 0.04629 0.05365 0.05625 C 0.08056 0.07222 0.1066 0.07824 0.11164 0.07013 C 0.11563 0.06226 0.09757 0.04212 0.07066 0.02615 C 0.05261 0.0162 0.01962 0.00925 -0.00937 0.00833 C -0.03732 0.00925 -0.07135 0.0162 -0.08941 0.02615 C -0.11631 0.04212 -0.13437 0.06226 -0.12934 0.07013 C -0.1243 0.07824 -0.09843 0.07222 -0.07239 0.05625 C -0.05434 0.04629 -0.03142 0.02129 -0.01736 -0.00278 C -0.00243 -0.02778 0.00764 -0.06088 0.00764 -0.08172 C 0.00764 -0.11389 0.0007 -0.13889 -0.00937 -0.13889 C -0.0184 -0.13889 -0.02638 -0.11389 -0.02638 -0.08172 C -0.02638 -0.06088 -0.01545 -0.02778 -0.00138 -0.00278 Z " pathEditMode="relative" rAng="0" ptsTypes="fffffffffffff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7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278 C 0.01355 0.02129 0.03559 0.04629 0.05365 0.05625 C 0.08056 0.07222 0.1066 0.07824 0.11164 0.07013 C 0.11563 0.06226 0.09757 0.04212 0.07066 0.02615 C 0.05261 0.0162 0.01962 0.00925 -0.00937 0.00833 C -0.03732 0.00925 -0.07135 0.0162 -0.08941 0.02615 C -0.11631 0.04212 -0.13437 0.06226 -0.12934 0.07013 C -0.1243 0.07824 -0.09843 0.07222 -0.07239 0.05625 C -0.05434 0.04629 -0.03142 0.02129 -0.01736 -0.00278 C -0.00243 -0.02778 0.00764 -0.06088 0.00764 -0.08172 C 0.00764 -0.11389 0.0007 -0.13889 -0.00937 -0.13889 C -0.0184 -0.13889 -0.02638 -0.11389 -0.02638 -0.08172 C -0.02638 -0.06088 -0.01545 -0.02778 -0.00138 -0.00278 Z " pathEditMode="relative" rAng="0" ptsTypes="fffffffffffff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7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8 -0.118 0.132 -0.118 0.011 0 C 0.132 -0.118 0.132 0.132 0.011 0.011 C 0.132 0.132 -0.118 0.132 0 0.011 C -0.118 0.132 -0.118 -0.118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橢圓 27"/>
          <p:cNvSpPr/>
          <p:nvPr/>
        </p:nvSpPr>
        <p:spPr>
          <a:xfrm>
            <a:off x="3500430" y="3286124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928662" y="228599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2928926" y="85723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2143108" y="3286124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5643570" y="500063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47" name="橢圓 46"/>
          <p:cNvSpPr/>
          <p:nvPr/>
        </p:nvSpPr>
        <p:spPr>
          <a:xfrm>
            <a:off x="1571604" y="5286388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6500826" y="214311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7572396" y="1142984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8286776" y="3714752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3786182" y="1142984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52" name="橢圓 51"/>
          <p:cNvSpPr/>
          <p:nvPr/>
        </p:nvSpPr>
        <p:spPr>
          <a:xfrm>
            <a:off x="7786710" y="6072206"/>
            <a:ext cx="71438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964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5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9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5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5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5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35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35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35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35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6" presetID="1" presetClass="exit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1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35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35" presetClass="emph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35" presetClass="emph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35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35" presetClass="emph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35" presetClass="emph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35" presetClass="emph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35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35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35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4" presetID="1" presetClass="exit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8" grpId="10" animBg="1"/>
      <p:bldP spid="28" grpId="11" animBg="1"/>
      <p:bldP spid="28" grpId="12" animBg="1"/>
      <p:bldP spid="28" grpId="13" animBg="1"/>
      <p:bldP spid="28" grpId="14" animBg="1"/>
      <p:bldP spid="28" grpId="15" animBg="1"/>
      <p:bldP spid="28" grpId="16" animBg="1"/>
      <p:bldP spid="28" grpId="17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29" grpId="9" animBg="1"/>
      <p:bldP spid="29" grpId="10" animBg="1"/>
      <p:bldP spid="29" grpId="11" animBg="1"/>
      <p:bldP spid="29" grpId="12" animBg="1"/>
      <p:bldP spid="29" grpId="13" animBg="1"/>
      <p:bldP spid="29" grpId="14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0" grpId="9" animBg="1"/>
      <p:bldP spid="30" grpId="10" animBg="1"/>
      <p:bldP spid="30" grpId="11" animBg="1"/>
      <p:bldP spid="30" grpId="12" animBg="1"/>
      <p:bldP spid="30" grpId="13" animBg="1"/>
      <p:bldP spid="30" grpId="14" animBg="1"/>
      <p:bldP spid="45" grpId="0" animBg="1"/>
      <p:bldP spid="45" grpId="1" animBg="1"/>
      <p:bldP spid="45" grpId="2" animBg="1"/>
      <p:bldP spid="45" grpId="3" animBg="1"/>
      <p:bldP spid="45" grpId="4" animBg="1"/>
      <p:bldP spid="45" grpId="5" animBg="1"/>
      <p:bldP spid="45" grpId="6" animBg="1"/>
      <p:bldP spid="45" grpId="7" animBg="1"/>
      <p:bldP spid="45" grpId="8" animBg="1"/>
      <p:bldP spid="45" grpId="9" animBg="1"/>
      <p:bldP spid="45" grpId="10" animBg="1"/>
      <p:bldP spid="45" grpId="11" animBg="1"/>
      <p:bldP spid="45" grpId="12" animBg="1"/>
      <p:bldP spid="45" grpId="13" animBg="1"/>
      <p:bldP spid="45" grpId="14" animBg="1"/>
      <p:bldP spid="45" grpId="15" animBg="1"/>
      <p:bldP spid="45" grpId="16" animBg="1"/>
      <p:bldP spid="45" grpId="17" animBg="1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6" grpId="6" animBg="1"/>
      <p:bldP spid="46" grpId="7" animBg="1"/>
      <p:bldP spid="46" grpId="8" animBg="1"/>
      <p:bldP spid="46" grpId="9" animBg="1"/>
      <p:bldP spid="46" grpId="10" animBg="1"/>
      <p:bldP spid="46" grpId="11" animBg="1"/>
      <p:bldP spid="46" grpId="12" animBg="1"/>
      <p:bldP spid="46" grpId="13" animBg="1"/>
      <p:bldP spid="46" grpId="14" animBg="1"/>
      <p:bldP spid="46" grpId="15" animBg="1"/>
      <p:bldP spid="46" grpId="16" animBg="1"/>
      <p:bldP spid="46" grpId="17" animBg="1"/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47" grpId="6" animBg="1"/>
      <p:bldP spid="47" grpId="7" animBg="1"/>
      <p:bldP spid="47" grpId="8" animBg="1"/>
      <p:bldP spid="47" grpId="9" animBg="1"/>
      <p:bldP spid="47" grpId="10" animBg="1"/>
      <p:bldP spid="47" grpId="11" animBg="1"/>
      <p:bldP spid="47" grpId="12" animBg="1"/>
      <p:bldP spid="47" grpId="13" animBg="1"/>
      <p:bldP spid="47" grpId="14" animBg="1"/>
      <p:bldP spid="48" grpId="0" animBg="1"/>
      <p:bldP spid="48" grpId="1" animBg="1"/>
      <p:bldP spid="48" grpId="2" animBg="1"/>
      <p:bldP spid="48" grpId="3" animBg="1"/>
      <p:bldP spid="48" grpId="4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8" grpId="11" animBg="1"/>
      <p:bldP spid="48" grpId="12" animBg="1"/>
      <p:bldP spid="48" grpId="13" animBg="1"/>
      <p:bldP spid="48" grpId="14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49" grpId="12" animBg="1"/>
      <p:bldP spid="49" grpId="13" animBg="1"/>
      <p:bldP spid="49" grpId="14" animBg="1"/>
      <p:bldP spid="49" grpId="15" animBg="1"/>
      <p:bldP spid="49" grpId="16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0" grpId="9" animBg="1"/>
      <p:bldP spid="50" grpId="10" animBg="1"/>
      <p:bldP spid="50" grpId="11" animBg="1"/>
      <p:bldP spid="50" grpId="12" animBg="1"/>
      <p:bldP spid="50" grpId="13" animBg="1"/>
      <p:bldP spid="50" grpId="14" animBg="1"/>
      <p:bldP spid="50" grpId="15" animBg="1"/>
      <p:bldP spid="50" grpId="16" animBg="1"/>
      <p:bldP spid="50" grpId="17" animBg="1"/>
      <p:bldP spid="51" grpId="0" animBg="1"/>
      <p:bldP spid="51" grpId="1" animBg="1"/>
      <p:bldP spid="51" grpId="2" animBg="1"/>
      <p:bldP spid="51" grpId="3" animBg="1"/>
      <p:bldP spid="51" grpId="4" animBg="1"/>
      <p:bldP spid="51" grpId="5" animBg="1"/>
      <p:bldP spid="51" grpId="6" animBg="1"/>
      <p:bldP spid="51" grpId="7" animBg="1"/>
      <p:bldP spid="51" grpId="8" animBg="1"/>
      <p:bldP spid="51" grpId="9" animBg="1"/>
      <p:bldP spid="51" grpId="10" animBg="1"/>
      <p:bldP spid="51" grpId="11" animBg="1"/>
      <p:bldP spid="51" grpId="12" animBg="1"/>
      <p:bldP spid="51" grpId="13" animBg="1"/>
      <p:bldP spid="51" grpId="14" animBg="1"/>
      <p:bldP spid="51" grpId="15" animBg="1"/>
      <p:bldP spid="51" grpId="16" animBg="1"/>
      <p:bldP spid="51" grpId="17" animBg="1"/>
      <p:bldP spid="52" grpId="0" animBg="1"/>
      <p:bldP spid="52" grpId="1" animBg="1"/>
      <p:bldP spid="52" grpId="2" animBg="1"/>
      <p:bldP spid="52" grpId="3" animBg="1"/>
      <p:bldP spid="52" grpId="4" animBg="1"/>
      <p:bldP spid="52" grpId="5" animBg="1"/>
      <p:bldP spid="52" grpId="6" animBg="1"/>
      <p:bldP spid="52" grpId="7" animBg="1"/>
      <p:bldP spid="52" grpId="8" animBg="1"/>
      <p:bldP spid="52" grpId="9" animBg="1"/>
      <p:bldP spid="52" grpId="10" animBg="1"/>
      <p:bldP spid="52" grpId="11" animBg="1"/>
      <p:bldP spid="52" grpId="12" animBg="1"/>
      <p:bldP spid="52" grpId="13" animBg="1"/>
      <p:bldP spid="52" grpId="1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Desynchronization algorithms</a:t>
            </a:r>
            <a:endParaRPr lang="zh-TW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38023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800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2224028"/>
            <a:ext cx="714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    The DESYNC-STALE algorithm </a:t>
            </a:r>
            <a:endParaRPr lang="zh-TW" altLang="en-US" sz="2800" dirty="0">
              <a:solidFill>
                <a:srgbClr val="000000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4C9-4BDB-46B3-B5AB-BA4E88ED1C3D}" type="slidenum">
              <a:rPr lang="en-US" altLang="zh-TW" smtClean="0">
                <a:solidFill>
                  <a:srgbClr val="000000"/>
                </a:solidFill>
              </a:rPr>
              <a:pPr/>
              <a:t>14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726012" y="3349358"/>
            <a:ext cx="2786082" cy="271464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3" name="流程圖: 接點 12"/>
          <p:cNvSpPr/>
          <p:nvPr/>
        </p:nvSpPr>
        <p:spPr>
          <a:xfrm>
            <a:off x="4011896" y="327792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" name="流程圖: 接點 13"/>
          <p:cNvSpPr/>
          <p:nvPr/>
        </p:nvSpPr>
        <p:spPr>
          <a:xfrm>
            <a:off x="3583268" y="334935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4440524" y="5921126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" name="流程圖: 接點 15"/>
          <p:cNvSpPr/>
          <p:nvPr/>
        </p:nvSpPr>
        <p:spPr>
          <a:xfrm>
            <a:off x="2654574" y="442092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491880" y="28492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Fire!</a:t>
            </a:r>
            <a:endParaRPr lang="zh-TW" altLang="en-US" sz="1800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 flipH="1">
            <a:off x="4082540" y="2974876"/>
            <a:ext cx="1589" cy="11610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65" y="4460956"/>
            <a:ext cx="117157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群組 19"/>
          <p:cNvGrpSpPr/>
          <p:nvPr/>
        </p:nvGrpSpPr>
        <p:grpSpPr>
          <a:xfrm>
            <a:off x="5297780" y="3992300"/>
            <a:ext cx="142876" cy="142876"/>
            <a:chOff x="4643438" y="3571876"/>
            <a:chExt cx="142876" cy="142876"/>
          </a:xfrm>
          <a:solidFill>
            <a:schemeClr val="tx1"/>
          </a:solidFill>
        </p:grpSpPr>
        <p:sp>
          <p:nvSpPr>
            <p:cNvPr id="21" name="流程圖: 接點 20"/>
            <p:cNvSpPr/>
            <p:nvPr/>
          </p:nvSpPr>
          <p:spPr>
            <a:xfrm>
              <a:off x="4643438" y="3571876"/>
              <a:ext cx="142876" cy="142876"/>
            </a:xfrm>
            <a:prstGeom prst="flowChartConnector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直線接點 21"/>
            <p:cNvCxnSpPr>
              <a:stCxn id="21" idx="0"/>
              <a:endCxn id="21" idx="3"/>
            </p:cNvCxnSpPr>
            <p:nvPr/>
          </p:nvCxnSpPr>
          <p:spPr>
            <a:xfrm rot="16200000" flipH="1" flipV="1">
              <a:off x="4628643" y="3607595"/>
              <a:ext cx="121952" cy="5051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21" idx="7"/>
              <a:endCxn id="21" idx="4"/>
            </p:cNvCxnSpPr>
            <p:nvPr/>
          </p:nvCxnSpPr>
          <p:spPr>
            <a:xfrm rot="16200000" flipH="1" flipV="1">
              <a:off x="4679157" y="3628519"/>
              <a:ext cx="121952" cy="5051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21" idx="1"/>
              <a:endCxn id="21" idx="2"/>
            </p:cNvCxnSpPr>
            <p:nvPr/>
          </p:nvCxnSpPr>
          <p:spPr>
            <a:xfrm rot="16200000" flipH="1" flipV="1">
              <a:off x="4628643" y="3607595"/>
              <a:ext cx="50514" cy="2092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896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6.49236E-6 C 0.01006 -0.00371 0.02031 -0.00741 0.02795 -0.00949 C 0.03559 -0.01158 0.04097 -0.01227 0.04635 -0.01273 " pathEditMode="relative" ptsTypes="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75382E-6 C 0.01025 0.00023 0.02067 0.0007 0.03039 0.00232 C 0.04011 0.00394 0.04931 0.00671 0.05851 0.00972 " pathEditMode="relative" ptsTypes="a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9491E-7 C 0.00365 0.01088 0.00747 0.02175 0.01024 0.03193 C 0.01302 0.04211 0.01476 0.05137 0.01667 0.06085 " pathEditMode="relative" ptsTypes="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12818E-6 C -0.00764 0.00416 -0.01528 0.00833 -0.02483 0.00949 C -0.03438 0.01064 -0.04601 0.00902 -0.05764 0.0074 " pathEditMode="relative" ptsTypes="a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36927E-6 C 0.00313 -0.01272 0.00626 -0.02545 0.00886 -0.03517 C 0.01147 -0.04489 0.01337 -0.05183 0.01528 -0.05854 " pathEditMode="relative" ptsTypes="a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5857 L 0.03958 -0.10208 L 0.07569 -0.13912 L 0.11875 -0.16227 L 0.14931 -0.16505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53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4 0.0074 L -0.1 -0.00463 L -0.13958 -0.03426 L -0.17292 -0.08519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463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6088 L 0.01875 0.10254 L 0.01042 0.16273 L -0.01111 0.21458 L -0.02569 0.23495 " pathEditMode="relative" ptsTypes="AAA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 0.00972 L 0.09184 0.03379 L 0.12309 0.07453 L 0.1467 0.13009 L 0.15086 0.15231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713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6 -0.01273 L 0.07691 -0.0081 L 0.11094 0.00209 L 0.15122 0.03542 L 0.18108 0.08264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Desynchronization algorithms</a:t>
            </a:r>
            <a:endParaRPr lang="zh-TW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38023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800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2224028"/>
            <a:ext cx="714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800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    The DESYNC-STALE algorithm </a:t>
            </a:r>
            <a:endParaRPr lang="zh-TW" altLang="en-US" sz="2800" dirty="0">
              <a:solidFill>
                <a:srgbClr val="000000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28078" y="297487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When a node reaches the end of the cycle, it fires and </a:t>
            </a:r>
          </a:p>
          <a:p>
            <a:r>
              <a:rPr lang="zh-TW" altLang="en-US" dirty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    </a:t>
            </a:r>
            <a:r>
              <a:rPr lang="en-US" altLang="zh-TW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resets its phase back to 0.</a:t>
            </a:r>
            <a:endParaRPr lang="zh-TW" altLang="en-US" dirty="0">
              <a:solidFill>
                <a:srgbClr val="000000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28822" y="3753088"/>
            <a:ext cx="792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It waits for the next node to fire and jump to a new phase </a:t>
            </a:r>
          </a:p>
          <a:p>
            <a:r>
              <a:rPr lang="en-US" altLang="zh-TW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      according  to a certain function.</a:t>
            </a:r>
            <a:endParaRPr lang="zh-TW" altLang="en-US" dirty="0">
              <a:solidFill>
                <a:srgbClr val="000000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49734" y="4642504"/>
            <a:ext cx="7482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The jumping function only uses the firing information of the node fires before it and the node fires after it.</a:t>
            </a:r>
            <a:endParaRPr lang="zh-TW" altLang="en-US" dirty="0">
              <a:solidFill>
                <a:srgbClr val="000000"/>
              </a:solidFill>
              <a:latin typeface="Calibri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1065681" y="5517232"/>
                <a:ext cx="7826799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sz="2400" dirty="0" smtClean="0">
                    <a:latin typeface="Calibri" pitchFamily="34" charset="0"/>
                  </a:rPr>
                  <a:t>The rate of convergence is only conjectured to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𝑂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>
                    <a:latin typeface="Calibri" pitchFamily="34" charset="0"/>
                  </a:rPr>
                  <a:t>           from various computer simulations.</a:t>
                </a:r>
                <a:endParaRPr lang="zh-TW" alt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81" y="5517232"/>
                <a:ext cx="7826799" cy="86260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90" t="-5634" b="-11268"/>
                </a:stretch>
              </a:blipFill>
            </p:spPr>
            <p:txBody>
              <a:bodyPr/>
              <a:lstStyle/>
              <a:p>
                <a:r>
                  <a:rPr lang="zh-TW" altLang="en-US" sz="1800">
                    <a:noFill/>
                    <a:latin typeface="Tahoma" pitchFamily="34" charset="0"/>
                    <a:ea typeface="新細明體" pitchFamily="18" charset="-120"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4C9-4BDB-46B3-B5AB-BA4E88ED1C3D}" type="slidenum">
              <a:rPr lang="en-US" altLang="zh-TW" smtClean="0">
                <a:solidFill>
                  <a:srgbClr val="000000"/>
                </a:solidFill>
              </a:rPr>
              <a:pPr/>
              <a:t>15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9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Desynchronization algorithms</a:t>
            </a:r>
            <a:endParaRPr lang="zh-TW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38023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800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28078" y="297487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When a node reaches the end of the cycle, it fires and </a:t>
            </a:r>
          </a:p>
          <a:p>
            <a:r>
              <a:rPr lang="zh-TW" altLang="en-US" dirty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    </a:t>
            </a:r>
            <a:r>
              <a:rPr lang="en-US" altLang="zh-TW" dirty="0" smtClean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resets its phase back to 0.</a:t>
            </a:r>
            <a:endParaRPr lang="zh-TW" altLang="en-US" dirty="0">
              <a:solidFill>
                <a:srgbClr val="000000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4C9-4BDB-46B3-B5AB-BA4E88ED1C3D}" type="slidenum">
              <a:rPr lang="en-US" altLang="zh-TW" smtClean="0">
                <a:solidFill>
                  <a:srgbClr val="000000"/>
                </a:solidFill>
              </a:rPr>
              <a:pPr/>
              <a:t>16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726012" y="3349358"/>
            <a:ext cx="2786082" cy="271464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" name="流程圖: 接點 13"/>
          <p:cNvSpPr/>
          <p:nvPr/>
        </p:nvSpPr>
        <p:spPr>
          <a:xfrm>
            <a:off x="4011896" y="327792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3583268" y="334935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" name="流程圖: 接點 15"/>
          <p:cNvSpPr/>
          <p:nvPr/>
        </p:nvSpPr>
        <p:spPr>
          <a:xfrm>
            <a:off x="4440524" y="5921126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2654574" y="442092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491880" y="28492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Fire!</a:t>
            </a:r>
            <a:endParaRPr lang="zh-TW" altLang="en-US" sz="1800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 flipH="1">
            <a:off x="4082540" y="2974876"/>
            <a:ext cx="1589" cy="11610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65" y="4460956"/>
            <a:ext cx="117157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20"/>
          <p:cNvGrpSpPr/>
          <p:nvPr/>
        </p:nvGrpSpPr>
        <p:grpSpPr>
          <a:xfrm>
            <a:off x="5297780" y="3992300"/>
            <a:ext cx="142876" cy="142876"/>
            <a:chOff x="4643438" y="3571876"/>
            <a:chExt cx="142876" cy="142876"/>
          </a:xfrm>
          <a:solidFill>
            <a:schemeClr val="tx1"/>
          </a:solidFill>
        </p:grpSpPr>
        <p:sp>
          <p:nvSpPr>
            <p:cNvPr id="22" name="流程圖: 接點 21"/>
            <p:cNvSpPr/>
            <p:nvPr/>
          </p:nvSpPr>
          <p:spPr>
            <a:xfrm>
              <a:off x="4643438" y="3571876"/>
              <a:ext cx="142876" cy="142876"/>
            </a:xfrm>
            <a:prstGeom prst="flowChartConnector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接點 22"/>
            <p:cNvCxnSpPr>
              <a:stCxn id="22" idx="0"/>
              <a:endCxn id="22" idx="3"/>
            </p:cNvCxnSpPr>
            <p:nvPr/>
          </p:nvCxnSpPr>
          <p:spPr>
            <a:xfrm rot="16200000" flipH="1" flipV="1">
              <a:off x="4628643" y="3607595"/>
              <a:ext cx="121952" cy="5051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22" idx="7"/>
              <a:endCxn id="22" idx="4"/>
            </p:cNvCxnSpPr>
            <p:nvPr/>
          </p:nvCxnSpPr>
          <p:spPr>
            <a:xfrm rot="16200000" flipH="1" flipV="1">
              <a:off x="4679157" y="3628519"/>
              <a:ext cx="121952" cy="5051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22" idx="1"/>
              <a:endCxn id="22" idx="2"/>
            </p:cNvCxnSpPr>
            <p:nvPr/>
          </p:nvCxnSpPr>
          <p:spPr>
            <a:xfrm rot="16200000" flipH="1" flipV="1">
              <a:off x="4628643" y="3607595"/>
              <a:ext cx="50514" cy="2092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4271373" y="2849292"/>
                <a:ext cx="1067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𝜙</m:t>
                      </m:r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73" y="2849292"/>
                <a:ext cx="1067536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TW" altLang="en-US" sz="1800">
                    <a:noFill/>
                    <a:latin typeface="Tahoma" pitchFamily="34" charset="0"/>
                    <a:ea typeface="新細明體" pitchFamily="18" charset="-120"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237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2188 -0.1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6.49236E-6 C 0.01006 -0.00371 0.02031 -0.00741 0.02795 -0.00949 C 0.03559 -0.01158 0.04097 -0.01227 0.04635 -0.01273 " pathEditMode="relative" ptsTypes="a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75382E-6 C 0.01025 0.00023 0.02067 0.0007 0.03039 0.00232 C 0.04011 0.00394 0.04931 0.00671 0.05851 0.00972 " pathEditMode="relative" ptsTypes="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9491E-7 C 0.00365 0.01088 0.00747 0.02175 0.01024 0.03193 C 0.01302 0.04211 0.01476 0.05137 0.01667 0.06085 " pathEditMode="relative" ptsTypes="a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12818E-6 C -0.00764 0.00416 -0.01528 0.00833 -0.02483 0.00949 C -0.03438 0.01064 -0.04601 0.00902 -0.05764 0.0074 " pathEditMode="relative" ptsTypes="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36927E-6 C 0.00313 -0.01272 0.00626 -0.02545 0.00886 -0.03517 C 0.01147 -0.04489 0.01337 -0.05183 0.01528 -0.05854 " pathEditMode="relative" ptsTypes="a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Desynchronization algorithms</a:t>
            </a:r>
            <a:endParaRPr lang="zh-TW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38023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800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27584" y="191683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It waits for the next node to fire and jump to a new phase 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      according  to a certain function.</a:t>
            </a:r>
            <a:endParaRPr lang="zh-TW" altLang="en-US" dirty="0">
              <a:solidFill>
                <a:srgbClr val="000000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4C9-4BDB-46B3-B5AB-BA4E88ED1C3D}" type="slidenum">
              <a:rPr lang="en-US" altLang="zh-TW" smtClean="0">
                <a:solidFill>
                  <a:srgbClr val="000000"/>
                </a:solidFill>
              </a:rPr>
              <a:pPr/>
              <a:t>17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726012" y="3349358"/>
            <a:ext cx="2786082" cy="271464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" name="流程圖: 接點 13"/>
          <p:cNvSpPr/>
          <p:nvPr/>
        </p:nvSpPr>
        <p:spPr>
          <a:xfrm>
            <a:off x="4011896" y="327792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4492012" y="334935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" name="流程圖: 接點 15"/>
          <p:cNvSpPr/>
          <p:nvPr/>
        </p:nvSpPr>
        <p:spPr>
          <a:xfrm>
            <a:off x="3869020" y="598437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2808837" y="3993094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491880" y="28492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Fire!</a:t>
            </a:r>
            <a:endParaRPr lang="zh-TW" altLang="en-US" sz="1800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 flipH="1">
            <a:off x="4082540" y="2974876"/>
            <a:ext cx="1589" cy="11610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65" y="4460956"/>
            <a:ext cx="117157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群組 20"/>
          <p:cNvGrpSpPr/>
          <p:nvPr/>
        </p:nvGrpSpPr>
        <p:grpSpPr>
          <a:xfrm>
            <a:off x="5413532" y="4389518"/>
            <a:ext cx="142876" cy="142876"/>
            <a:chOff x="4643438" y="3571876"/>
            <a:chExt cx="142876" cy="142876"/>
          </a:xfrm>
          <a:solidFill>
            <a:schemeClr val="tx1"/>
          </a:solidFill>
        </p:grpSpPr>
        <p:sp>
          <p:nvSpPr>
            <p:cNvPr id="22" name="流程圖: 接點 21"/>
            <p:cNvSpPr/>
            <p:nvPr/>
          </p:nvSpPr>
          <p:spPr>
            <a:xfrm>
              <a:off x="4643438" y="3571876"/>
              <a:ext cx="142876" cy="142876"/>
            </a:xfrm>
            <a:prstGeom prst="flowChartConnector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接點 22"/>
            <p:cNvCxnSpPr>
              <a:stCxn id="22" idx="0"/>
              <a:endCxn id="22" idx="3"/>
            </p:cNvCxnSpPr>
            <p:nvPr/>
          </p:nvCxnSpPr>
          <p:spPr>
            <a:xfrm rot="16200000" flipH="1" flipV="1">
              <a:off x="4628643" y="3607595"/>
              <a:ext cx="121952" cy="5051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22" idx="7"/>
              <a:endCxn id="22" idx="4"/>
            </p:cNvCxnSpPr>
            <p:nvPr/>
          </p:nvCxnSpPr>
          <p:spPr>
            <a:xfrm rot="16200000" flipH="1" flipV="1">
              <a:off x="4679157" y="3628519"/>
              <a:ext cx="121952" cy="5051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22" idx="1"/>
              <a:endCxn id="22" idx="2"/>
            </p:cNvCxnSpPr>
            <p:nvPr/>
          </p:nvCxnSpPr>
          <p:spPr>
            <a:xfrm rot="16200000" flipH="1" flipV="1">
              <a:off x="4628643" y="3607595"/>
              <a:ext cx="50514" cy="2092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流程圖: 接點 19"/>
          <p:cNvSpPr/>
          <p:nvPr/>
        </p:nvSpPr>
        <p:spPr>
          <a:xfrm>
            <a:off x="5112192" y="3790180"/>
            <a:ext cx="142876" cy="142876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4799438" y="2840664"/>
            <a:ext cx="768384" cy="802650"/>
          </a:xfrm>
          <a:custGeom>
            <a:avLst/>
            <a:gdLst>
              <a:gd name="connsiteX0" fmla="*/ 0 w 1246022"/>
              <a:gd name="connsiteY0" fmla="*/ 526695 h 1141171"/>
              <a:gd name="connsiteX1" fmla="*/ 1111910 w 1246022"/>
              <a:gd name="connsiteY1" fmla="*/ 102413 h 1141171"/>
              <a:gd name="connsiteX2" fmla="*/ 804672 w 1246022"/>
              <a:gd name="connsiteY2" fmla="*/ 1141171 h 11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6022" h="1141171">
                <a:moveTo>
                  <a:pt x="0" y="526695"/>
                </a:moveTo>
                <a:cubicBezTo>
                  <a:pt x="488899" y="263347"/>
                  <a:pt x="977798" y="0"/>
                  <a:pt x="1111910" y="102413"/>
                </a:cubicBezTo>
                <a:cubicBezTo>
                  <a:pt x="1246022" y="204826"/>
                  <a:pt x="1025347" y="672998"/>
                  <a:pt x="804672" y="1141171"/>
                </a:cubicBezTo>
              </a:path>
            </a:pathLst>
          </a:cu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Desynchronization algorithms</a:t>
            </a:r>
            <a:endParaRPr lang="zh-TW" alt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238023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800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27584" y="191683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The jumping function only uses the firing information of the node fires before it and the node fires after it.</a:t>
            </a:r>
            <a:endParaRPr lang="zh-TW" altLang="en-US" dirty="0">
              <a:solidFill>
                <a:srgbClr val="000000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4C9-4BDB-46B3-B5AB-BA4E88ED1C3D}" type="slidenum">
              <a:rPr lang="en-US" altLang="zh-TW" smtClean="0">
                <a:solidFill>
                  <a:srgbClr val="000000"/>
                </a:solidFill>
              </a:rPr>
              <a:pPr/>
              <a:t>18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726012" y="3349358"/>
            <a:ext cx="2786082" cy="271464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4" name="流程圖: 接點 13"/>
          <p:cNvSpPr/>
          <p:nvPr/>
        </p:nvSpPr>
        <p:spPr>
          <a:xfrm>
            <a:off x="4011896" y="327792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5" name="流程圖: 接點 14"/>
          <p:cNvSpPr/>
          <p:nvPr/>
        </p:nvSpPr>
        <p:spPr>
          <a:xfrm>
            <a:off x="4492012" y="334935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6" name="流程圖: 接點 15"/>
          <p:cNvSpPr/>
          <p:nvPr/>
        </p:nvSpPr>
        <p:spPr>
          <a:xfrm>
            <a:off x="3869020" y="598437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7" name="流程圖: 接點 16"/>
          <p:cNvSpPr/>
          <p:nvPr/>
        </p:nvSpPr>
        <p:spPr>
          <a:xfrm>
            <a:off x="2808837" y="3993094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491880" y="284929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Fire!</a:t>
            </a:r>
            <a:endParaRPr lang="zh-TW" altLang="en-US" sz="1800" dirty="0">
              <a:solidFill>
                <a:srgbClr val="000000"/>
              </a:solidFill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 flipH="1">
            <a:off x="4082540" y="2974876"/>
            <a:ext cx="1589" cy="11610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65" y="4460956"/>
            <a:ext cx="117157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群組 20"/>
          <p:cNvGrpSpPr/>
          <p:nvPr/>
        </p:nvGrpSpPr>
        <p:grpSpPr>
          <a:xfrm>
            <a:off x="5413532" y="4389518"/>
            <a:ext cx="142876" cy="142876"/>
            <a:chOff x="4643438" y="3571876"/>
            <a:chExt cx="142876" cy="142876"/>
          </a:xfrm>
          <a:solidFill>
            <a:schemeClr val="tx1"/>
          </a:solidFill>
        </p:grpSpPr>
        <p:sp>
          <p:nvSpPr>
            <p:cNvPr id="22" name="流程圖: 接點 21"/>
            <p:cNvSpPr/>
            <p:nvPr/>
          </p:nvSpPr>
          <p:spPr>
            <a:xfrm>
              <a:off x="4643438" y="3571876"/>
              <a:ext cx="142876" cy="142876"/>
            </a:xfrm>
            <a:prstGeom prst="flowChartConnector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接點 22"/>
            <p:cNvCxnSpPr>
              <a:stCxn id="22" idx="0"/>
              <a:endCxn id="22" idx="3"/>
            </p:cNvCxnSpPr>
            <p:nvPr/>
          </p:nvCxnSpPr>
          <p:spPr>
            <a:xfrm rot="16200000" flipH="1" flipV="1">
              <a:off x="4628643" y="3607595"/>
              <a:ext cx="121952" cy="5051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22" idx="7"/>
              <a:endCxn id="22" idx="4"/>
            </p:cNvCxnSpPr>
            <p:nvPr/>
          </p:nvCxnSpPr>
          <p:spPr>
            <a:xfrm rot="16200000" flipH="1" flipV="1">
              <a:off x="4679157" y="3628519"/>
              <a:ext cx="121952" cy="5051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22" idx="1"/>
              <a:endCxn id="22" idx="2"/>
            </p:cNvCxnSpPr>
            <p:nvPr/>
          </p:nvCxnSpPr>
          <p:spPr>
            <a:xfrm rot="16200000" flipH="1" flipV="1">
              <a:off x="4628643" y="3607595"/>
              <a:ext cx="50514" cy="20924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流程圖: 接點 19"/>
          <p:cNvSpPr/>
          <p:nvPr/>
        </p:nvSpPr>
        <p:spPr>
          <a:xfrm>
            <a:off x="5112192" y="3790180"/>
            <a:ext cx="142876" cy="142876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4799438" y="2840664"/>
            <a:ext cx="768384" cy="802650"/>
          </a:xfrm>
          <a:custGeom>
            <a:avLst/>
            <a:gdLst>
              <a:gd name="connsiteX0" fmla="*/ 0 w 1246022"/>
              <a:gd name="connsiteY0" fmla="*/ 526695 h 1141171"/>
              <a:gd name="connsiteX1" fmla="*/ 1111910 w 1246022"/>
              <a:gd name="connsiteY1" fmla="*/ 102413 h 1141171"/>
              <a:gd name="connsiteX2" fmla="*/ 804672 w 1246022"/>
              <a:gd name="connsiteY2" fmla="*/ 1141171 h 114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6022" h="1141171">
                <a:moveTo>
                  <a:pt x="0" y="526695"/>
                </a:moveTo>
                <a:cubicBezTo>
                  <a:pt x="488899" y="263347"/>
                  <a:pt x="977798" y="0"/>
                  <a:pt x="1111910" y="102413"/>
                </a:cubicBezTo>
                <a:cubicBezTo>
                  <a:pt x="1246022" y="204826"/>
                  <a:pt x="1025347" y="672998"/>
                  <a:pt x="804672" y="1141171"/>
                </a:cubicBezTo>
              </a:path>
            </a:pathLst>
          </a:cu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4634888" y="28529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4457036" y="3218887"/>
            <a:ext cx="212828" cy="43204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22" idx="6"/>
          </p:cNvCxnSpPr>
          <p:nvPr/>
        </p:nvCxnSpPr>
        <p:spPr>
          <a:xfrm flipH="1">
            <a:off x="5247326" y="4460956"/>
            <a:ext cx="309082" cy="1046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手繪多邊形 39"/>
          <p:cNvSpPr/>
          <p:nvPr/>
        </p:nvSpPr>
        <p:spPr>
          <a:xfrm>
            <a:off x="4075493" y="3097529"/>
            <a:ext cx="158558" cy="45719"/>
          </a:xfrm>
          <a:custGeom>
            <a:avLst/>
            <a:gdLst>
              <a:gd name="connsiteX0" fmla="*/ 151465 w 151465"/>
              <a:gd name="connsiteY0" fmla="*/ 100977 h 100977"/>
              <a:gd name="connsiteX1" fmla="*/ 0 w 151465"/>
              <a:gd name="connsiteY1" fmla="*/ 0 h 10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465" h="100977">
                <a:moveTo>
                  <a:pt x="151465" y="100977"/>
                </a:moveTo>
                <a:lnTo>
                  <a:pt x="0" y="0"/>
                </a:lnTo>
              </a:path>
            </a:pathLst>
          </a:cu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41" name="手繪多邊形 40"/>
          <p:cNvSpPr/>
          <p:nvPr/>
        </p:nvSpPr>
        <p:spPr>
          <a:xfrm>
            <a:off x="4492012" y="3571902"/>
            <a:ext cx="212059" cy="100977"/>
          </a:xfrm>
          <a:custGeom>
            <a:avLst/>
            <a:gdLst>
              <a:gd name="connsiteX0" fmla="*/ 151465 w 151465"/>
              <a:gd name="connsiteY0" fmla="*/ 100977 h 100977"/>
              <a:gd name="connsiteX1" fmla="*/ 0 w 151465"/>
              <a:gd name="connsiteY1" fmla="*/ 0 h 10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465" h="100977">
                <a:moveTo>
                  <a:pt x="151465" y="100977"/>
                </a:moveTo>
                <a:lnTo>
                  <a:pt x="0" y="0"/>
                </a:lnTo>
              </a:path>
            </a:pathLst>
          </a:cu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42" name="手繪多邊形 41"/>
          <p:cNvSpPr/>
          <p:nvPr/>
        </p:nvSpPr>
        <p:spPr>
          <a:xfrm>
            <a:off x="5292080" y="4285272"/>
            <a:ext cx="47683" cy="186145"/>
          </a:xfrm>
          <a:custGeom>
            <a:avLst/>
            <a:gdLst>
              <a:gd name="connsiteX0" fmla="*/ 0 w 95367"/>
              <a:gd name="connsiteY0" fmla="*/ 0 h 162685"/>
              <a:gd name="connsiteX1" fmla="*/ 61708 w 95367"/>
              <a:gd name="connsiteY1" fmla="*/ 72928 h 162685"/>
              <a:gd name="connsiteX2" fmla="*/ 95367 w 95367"/>
              <a:gd name="connsiteY2" fmla="*/ 162685 h 16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67" h="162685">
                <a:moveTo>
                  <a:pt x="0" y="0"/>
                </a:moveTo>
                <a:cubicBezTo>
                  <a:pt x="22906" y="22907"/>
                  <a:pt x="45813" y="45814"/>
                  <a:pt x="61708" y="72928"/>
                </a:cubicBezTo>
                <a:cubicBezTo>
                  <a:pt x="77603" y="100042"/>
                  <a:pt x="86485" y="131363"/>
                  <a:pt x="95367" y="162685"/>
                </a:cubicBezTo>
              </a:path>
            </a:pathLst>
          </a:cu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43" name="手繪多邊形 42"/>
          <p:cNvSpPr/>
          <p:nvPr/>
        </p:nvSpPr>
        <p:spPr>
          <a:xfrm>
            <a:off x="4492012" y="3222322"/>
            <a:ext cx="144016" cy="89117"/>
          </a:xfrm>
          <a:custGeom>
            <a:avLst/>
            <a:gdLst>
              <a:gd name="connsiteX0" fmla="*/ 0 w 95367"/>
              <a:gd name="connsiteY0" fmla="*/ 0 h 162685"/>
              <a:gd name="connsiteX1" fmla="*/ 61708 w 95367"/>
              <a:gd name="connsiteY1" fmla="*/ 72928 h 162685"/>
              <a:gd name="connsiteX2" fmla="*/ 95367 w 95367"/>
              <a:gd name="connsiteY2" fmla="*/ 162685 h 16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67" h="162685">
                <a:moveTo>
                  <a:pt x="0" y="0"/>
                </a:moveTo>
                <a:cubicBezTo>
                  <a:pt x="22906" y="22907"/>
                  <a:pt x="45813" y="45814"/>
                  <a:pt x="61708" y="72928"/>
                </a:cubicBezTo>
                <a:cubicBezTo>
                  <a:pt x="77603" y="100042"/>
                  <a:pt x="86485" y="131363"/>
                  <a:pt x="95367" y="162685"/>
                </a:cubicBezTo>
              </a:path>
            </a:pathLst>
          </a:cu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6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 animBg="1"/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Network 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Erdos-Renyi</a:t>
            </a:r>
            <a:r>
              <a:rPr lang="en-US" altLang="zh-TW" dirty="0" smtClean="0"/>
              <a:t> random graph</a:t>
            </a:r>
          </a:p>
          <a:p>
            <a:r>
              <a:rPr lang="en-US" altLang="zh-TW" dirty="0" smtClean="0"/>
              <a:t>Configuration model</a:t>
            </a:r>
          </a:p>
          <a:p>
            <a:r>
              <a:rPr lang="en-US" altLang="zh-TW" dirty="0" smtClean="0"/>
              <a:t>Preferential attachment</a:t>
            </a:r>
          </a:p>
          <a:p>
            <a:r>
              <a:rPr lang="en-US" altLang="zh-TW" dirty="0" smtClean="0"/>
              <a:t>Small world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Formation of social networks by random triad connections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zh-TW" smtClean="0"/>
              <a:t>Outline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5213" y="20574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network science?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research topics in our research team: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Synchronization and </a:t>
            </a:r>
            <a:r>
              <a:rPr kumimoji="1" lang="en-US" altLang="zh-TW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desynchronization</a:t>
            </a:r>
            <a:endParaRPr kumimoji="1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formation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</a:pPr>
            <a:r>
              <a:rPr kumimoji="1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of networks (Community detection)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 smtClean="0"/>
              <a:t>Formation of Social Networks by Random Triad Connections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Join work with Prof. Duan-Shin Lee</a:t>
            </a:r>
          </a:p>
          <a:p>
            <a:r>
              <a:rPr lang="en-US" altLang="zh-TW" dirty="0" smtClean="0"/>
              <a:t>Director of the Institute of Communications Engineering</a:t>
            </a:r>
          </a:p>
          <a:p>
            <a:r>
              <a:rPr lang="en-US" altLang="zh-TW" dirty="0" smtClean="0"/>
              <a:t>National </a:t>
            </a:r>
            <a:r>
              <a:rPr lang="en-US" altLang="zh-TW" dirty="0" err="1" smtClean="0"/>
              <a:t>Tsing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Hua</a:t>
            </a:r>
            <a:r>
              <a:rPr lang="en-US" altLang="zh-TW" dirty="0" smtClean="0"/>
              <a:t> University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9215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A Network Formation Model for Social Networks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1" y="1125538"/>
            <a:ext cx="8229600" cy="5327798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500" dirty="0" smtClean="0"/>
              <a:t>At time zero, the network consists of a clique with m</a:t>
            </a:r>
            <a:r>
              <a:rPr lang="en-US" altLang="zh-TW" sz="3500" baseline="-25000" dirty="0" smtClean="0"/>
              <a:t>0</a:t>
            </a:r>
            <a:r>
              <a:rPr lang="en-US" altLang="zh-TW" sz="3500" dirty="0" smtClean="0"/>
              <a:t> vertices.</a:t>
            </a:r>
          </a:p>
          <a:p>
            <a:r>
              <a:rPr lang="en-US" altLang="zh-TW" sz="3500" dirty="0" smtClean="0"/>
              <a:t>At time t, which is a non-negative integer, a new vertex is attached to one of the existing vertices in the network. </a:t>
            </a:r>
          </a:p>
          <a:p>
            <a:pPr lvl="1"/>
            <a:r>
              <a:rPr lang="en-US" altLang="zh-TW" sz="3100" dirty="0" smtClean="0"/>
              <a:t>The attached existing vertex is selected with equal probability.</a:t>
            </a:r>
          </a:p>
          <a:p>
            <a:pPr lvl="1"/>
            <a:r>
              <a:rPr lang="en-US" altLang="zh-TW" sz="3100" dirty="0" smtClean="0"/>
              <a:t>This step is called the </a:t>
            </a:r>
            <a:r>
              <a:rPr lang="en-US" altLang="zh-TW" sz="3100" dirty="0" smtClean="0">
                <a:solidFill>
                  <a:srgbClr val="C00000"/>
                </a:solidFill>
              </a:rPr>
              <a:t>uniform attachment step</a:t>
            </a:r>
            <a:r>
              <a:rPr lang="en-US" altLang="zh-TW" sz="3100" dirty="0" smtClean="0"/>
              <a:t>.</a:t>
            </a:r>
          </a:p>
          <a:p>
            <a:r>
              <a:rPr lang="en-US" altLang="zh-TW" sz="3500" dirty="0" smtClean="0"/>
              <a:t>Each neighbor of the attached existing vertex is attached to the new vertex with probability a and not attached with probability 1-a.</a:t>
            </a:r>
          </a:p>
          <a:p>
            <a:pPr lvl="1"/>
            <a:r>
              <a:rPr lang="en-US" altLang="zh-TW" sz="3400" dirty="0" smtClean="0"/>
              <a:t>This step is called the </a:t>
            </a:r>
            <a:r>
              <a:rPr lang="en-US" altLang="zh-TW" sz="3400" dirty="0" smtClean="0">
                <a:solidFill>
                  <a:srgbClr val="C00000"/>
                </a:solidFill>
              </a:rPr>
              <a:t>triad formation step</a:t>
            </a:r>
            <a:r>
              <a:rPr lang="en-US" altLang="zh-TW" sz="3400" dirty="0" smtClean="0"/>
              <a:t>.</a:t>
            </a:r>
          </a:p>
          <a:p>
            <a:pPr lvl="1"/>
            <a:r>
              <a:rPr lang="en-US" altLang="zh-TW" sz="3400" dirty="0" smtClean="0"/>
              <a:t>Friends’ friends are more likely to be friends.</a:t>
            </a:r>
            <a:endParaRPr lang="zh-TW" altLang="en-US" sz="3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4E0-C619-4E20-957B-C6ADDCF438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79512" y="0"/>
            <a:ext cx="8766175" cy="6840539"/>
            <a:chOff x="114" y="0"/>
            <a:chExt cx="5522" cy="4309"/>
          </a:xfrm>
        </p:grpSpPr>
        <p:pic>
          <p:nvPicPr>
            <p:cNvPr id="18" name="Picture 4" descr="nthu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" y="56"/>
              <a:ext cx="52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V="1">
              <a:off x="706" y="114"/>
              <a:ext cx="2867" cy="2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5630" y="204"/>
              <a:ext cx="4" cy="3948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40" y="4224"/>
              <a:ext cx="2378" cy="1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144" y="288"/>
              <a:ext cx="0" cy="384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2589" y="4096"/>
              <a:ext cx="299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600" b="1" i="1" dirty="0" smtClean="0">
                  <a:solidFill>
                    <a:srgbClr val="660066"/>
                  </a:solidFill>
                  <a:latin typeface="Calibri"/>
                  <a:ea typeface="新細明體"/>
                </a:rPr>
                <a:t>Institute of Communications Engineering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545" y="0"/>
              <a:ext cx="20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600" b="1" i="1" dirty="0">
                  <a:solidFill>
                    <a:srgbClr val="660066"/>
                  </a:solidFill>
                  <a:latin typeface="Calibri"/>
                  <a:ea typeface="新細明體"/>
                </a:rPr>
                <a:t>National </a:t>
              </a:r>
              <a:r>
                <a:rPr kumimoji="0" lang="en-US" altLang="zh-TW" sz="1600" b="1" i="1" dirty="0" err="1">
                  <a:solidFill>
                    <a:srgbClr val="660066"/>
                  </a:solidFill>
                  <a:latin typeface="Calibri"/>
                  <a:ea typeface="新細明體"/>
                </a:rPr>
                <a:t>Tsing-Hua</a:t>
              </a:r>
              <a:r>
                <a:rPr kumimoji="0" lang="en-US" altLang="zh-TW" sz="1600" b="1" i="1" dirty="0">
                  <a:solidFill>
                    <a:srgbClr val="660066"/>
                  </a:solidFill>
                  <a:latin typeface="Calibri"/>
                  <a:ea typeface="新細明體"/>
                </a:rPr>
                <a:t> University</a:t>
              </a:r>
            </a:p>
          </p:txBody>
        </p:sp>
        <p:sp>
          <p:nvSpPr>
            <p:cNvPr id="25" name="Arc 11"/>
            <p:cNvSpPr>
              <a:spLocks/>
            </p:cNvSpPr>
            <p:nvPr/>
          </p:nvSpPr>
          <p:spPr bwMode="auto">
            <a:xfrm flipH="1" flipV="1">
              <a:off x="144" y="4128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  <p:sp>
          <p:nvSpPr>
            <p:cNvPr id="26" name="Arc 12"/>
            <p:cNvSpPr>
              <a:spLocks/>
            </p:cNvSpPr>
            <p:nvPr/>
          </p:nvSpPr>
          <p:spPr bwMode="auto">
            <a:xfrm rot="-5400000" flipH="1" flipV="1">
              <a:off x="5540" y="4128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  <p:sp>
          <p:nvSpPr>
            <p:cNvPr id="27" name="Arc 13"/>
            <p:cNvSpPr>
              <a:spLocks/>
            </p:cNvSpPr>
            <p:nvPr/>
          </p:nvSpPr>
          <p:spPr bwMode="auto">
            <a:xfrm rot="10800000" flipH="1" flipV="1">
              <a:off x="5532" y="11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755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9215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Uniform Attachment and Triad Formation</a:t>
            </a:r>
            <a:endParaRPr lang="zh-TW" altLang="en-US" sz="36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when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4E0-C619-4E20-957B-C6ADDCF438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95736" y="2492896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59945" y="3259088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419872" y="2078949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716016" y="2488094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cxnSp>
        <p:nvCxnSpPr>
          <p:cNvPr id="12" name="直線接點 11"/>
          <p:cNvCxnSpPr>
            <a:stCxn id="6" idx="7"/>
            <a:endCxn id="8" idx="2"/>
          </p:cNvCxnSpPr>
          <p:nvPr/>
        </p:nvCxnSpPr>
        <p:spPr>
          <a:xfrm flipV="1">
            <a:off x="2748902" y="2366981"/>
            <a:ext cx="670972" cy="2102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6" idx="5"/>
            <a:endCxn id="7" idx="1"/>
          </p:cNvCxnSpPr>
          <p:nvPr/>
        </p:nvCxnSpPr>
        <p:spPr>
          <a:xfrm>
            <a:off x="2748902" y="2984597"/>
            <a:ext cx="605953" cy="3588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8" idx="4"/>
            <a:endCxn id="7" idx="0"/>
          </p:cNvCxnSpPr>
          <p:nvPr/>
        </p:nvCxnSpPr>
        <p:spPr>
          <a:xfrm flipH="1">
            <a:off x="3583983" y="2655017"/>
            <a:ext cx="159927" cy="60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8" idx="6"/>
          </p:cNvCxnSpPr>
          <p:nvPr/>
        </p:nvCxnSpPr>
        <p:spPr>
          <a:xfrm>
            <a:off x="4067944" y="2366981"/>
            <a:ext cx="648072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79512" y="0"/>
            <a:ext cx="8766175" cy="6840539"/>
            <a:chOff x="114" y="0"/>
            <a:chExt cx="5522" cy="4309"/>
          </a:xfrm>
        </p:grpSpPr>
        <p:pic>
          <p:nvPicPr>
            <p:cNvPr id="30" name="Picture 4" descr="nthu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" y="56"/>
              <a:ext cx="52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706" y="114"/>
              <a:ext cx="2867" cy="2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5630" y="204"/>
              <a:ext cx="4" cy="3948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40" y="4224"/>
              <a:ext cx="2378" cy="1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144" y="288"/>
              <a:ext cx="0" cy="384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2589" y="4096"/>
              <a:ext cx="299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600" b="1" i="1" dirty="0" smtClean="0">
                  <a:solidFill>
                    <a:srgbClr val="660066"/>
                  </a:solidFill>
                  <a:latin typeface="Calibri"/>
                  <a:ea typeface="新細明體"/>
                </a:rPr>
                <a:t>Institute of Communications Engineering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3545" y="0"/>
              <a:ext cx="20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600" b="1" i="1" dirty="0">
                  <a:solidFill>
                    <a:srgbClr val="660066"/>
                  </a:solidFill>
                  <a:latin typeface="Calibri"/>
                  <a:ea typeface="新細明體"/>
                </a:rPr>
                <a:t>National </a:t>
              </a:r>
              <a:r>
                <a:rPr kumimoji="0" lang="en-US" altLang="zh-TW" sz="1600" b="1" i="1" dirty="0" err="1">
                  <a:solidFill>
                    <a:srgbClr val="660066"/>
                  </a:solidFill>
                  <a:latin typeface="Calibri"/>
                  <a:ea typeface="新細明體"/>
                </a:rPr>
                <a:t>Tsing-Hua</a:t>
              </a:r>
              <a:r>
                <a:rPr kumimoji="0" lang="en-US" altLang="zh-TW" sz="1600" b="1" i="1" dirty="0">
                  <a:solidFill>
                    <a:srgbClr val="660066"/>
                  </a:solidFill>
                  <a:latin typeface="Calibri"/>
                  <a:ea typeface="新細明體"/>
                </a:rPr>
                <a:t> University</a:t>
              </a:r>
            </a:p>
          </p:txBody>
        </p:sp>
        <p:sp>
          <p:nvSpPr>
            <p:cNvPr id="37" name="Arc 11"/>
            <p:cNvSpPr>
              <a:spLocks/>
            </p:cNvSpPr>
            <p:nvPr/>
          </p:nvSpPr>
          <p:spPr bwMode="auto">
            <a:xfrm flipH="1" flipV="1">
              <a:off x="144" y="4128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  <p:sp>
          <p:nvSpPr>
            <p:cNvPr id="38" name="Arc 12"/>
            <p:cNvSpPr>
              <a:spLocks/>
            </p:cNvSpPr>
            <p:nvPr/>
          </p:nvSpPr>
          <p:spPr bwMode="auto">
            <a:xfrm rot="-5400000" flipH="1" flipV="1">
              <a:off x="5540" y="4128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  <p:sp>
          <p:nvSpPr>
            <p:cNvPr id="39" name="Arc 13"/>
            <p:cNvSpPr>
              <a:spLocks/>
            </p:cNvSpPr>
            <p:nvPr/>
          </p:nvSpPr>
          <p:spPr bwMode="auto">
            <a:xfrm rot="10800000" flipH="1" flipV="1">
              <a:off x="5532" y="11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1979712" y="15567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dirty="0" smtClean="0">
                <a:solidFill>
                  <a:prstClr val="black"/>
                </a:solidFill>
                <a:latin typeface="Calibri"/>
                <a:ea typeface="新細明體"/>
              </a:rPr>
              <a:t>t = 0</a:t>
            </a:r>
            <a:endParaRPr kumimoji="0" lang="zh-TW" altLang="en-US" sz="36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cxnSp>
        <p:nvCxnSpPr>
          <p:cNvPr id="41" name="直線接點 40"/>
          <p:cNvCxnSpPr>
            <a:stCxn id="7" idx="7"/>
            <a:endCxn id="10" idx="3"/>
          </p:cNvCxnSpPr>
          <p:nvPr/>
        </p:nvCxnSpPr>
        <p:spPr>
          <a:xfrm rot="5400000" flipH="1" flipV="1">
            <a:off x="4130188" y="2662716"/>
            <a:ext cx="363656" cy="9978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6" idx="6"/>
            <a:endCxn id="10" idx="2"/>
          </p:cNvCxnSpPr>
          <p:nvPr/>
        </p:nvCxnSpPr>
        <p:spPr>
          <a:xfrm flipV="1">
            <a:off x="2843808" y="2776126"/>
            <a:ext cx="1872208" cy="48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56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9215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Uniform Attachment and Triad Formation</a:t>
            </a:r>
            <a:endParaRPr lang="zh-TW" altLang="en-US" sz="36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when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4E0-C619-4E20-957B-C6ADDCF438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95736" y="2492896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59945" y="3259088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419872" y="2078949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716016" y="2488094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cxnSp>
        <p:nvCxnSpPr>
          <p:cNvPr id="12" name="直線接點 11"/>
          <p:cNvCxnSpPr>
            <a:stCxn id="6" idx="7"/>
            <a:endCxn id="8" idx="2"/>
          </p:cNvCxnSpPr>
          <p:nvPr/>
        </p:nvCxnSpPr>
        <p:spPr>
          <a:xfrm flipV="1">
            <a:off x="2748902" y="2366981"/>
            <a:ext cx="670972" cy="2102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6" idx="5"/>
            <a:endCxn id="7" idx="1"/>
          </p:cNvCxnSpPr>
          <p:nvPr/>
        </p:nvCxnSpPr>
        <p:spPr>
          <a:xfrm>
            <a:off x="2748902" y="2984597"/>
            <a:ext cx="605953" cy="3588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8" idx="4"/>
            <a:endCxn id="7" idx="0"/>
          </p:cNvCxnSpPr>
          <p:nvPr/>
        </p:nvCxnSpPr>
        <p:spPr>
          <a:xfrm flipH="1">
            <a:off x="3583983" y="2655017"/>
            <a:ext cx="159927" cy="60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8" idx="6"/>
          </p:cNvCxnSpPr>
          <p:nvPr/>
        </p:nvCxnSpPr>
        <p:spPr>
          <a:xfrm>
            <a:off x="4067944" y="2366981"/>
            <a:ext cx="648072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79512" y="0"/>
            <a:ext cx="8766175" cy="6840539"/>
            <a:chOff x="114" y="0"/>
            <a:chExt cx="5522" cy="4309"/>
          </a:xfrm>
        </p:grpSpPr>
        <p:pic>
          <p:nvPicPr>
            <p:cNvPr id="30" name="Picture 4" descr="nthu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" y="56"/>
              <a:ext cx="52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706" y="114"/>
              <a:ext cx="2867" cy="2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5630" y="204"/>
              <a:ext cx="4" cy="3948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40" y="4224"/>
              <a:ext cx="2378" cy="1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144" y="288"/>
              <a:ext cx="0" cy="384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2589" y="4096"/>
              <a:ext cx="299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600" b="1" i="1" dirty="0" smtClean="0">
                  <a:solidFill>
                    <a:srgbClr val="660066"/>
                  </a:solidFill>
                  <a:latin typeface="Calibri"/>
                  <a:ea typeface="新細明體"/>
                </a:rPr>
                <a:t>Institute of Communications Engineering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3545" y="0"/>
              <a:ext cx="20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600" b="1" i="1" dirty="0">
                  <a:solidFill>
                    <a:srgbClr val="660066"/>
                  </a:solidFill>
                  <a:latin typeface="Calibri"/>
                  <a:ea typeface="新細明體"/>
                </a:rPr>
                <a:t>National </a:t>
              </a:r>
              <a:r>
                <a:rPr kumimoji="0" lang="en-US" altLang="zh-TW" sz="1600" b="1" i="1" dirty="0" err="1">
                  <a:solidFill>
                    <a:srgbClr val="660066"/>
                  </a:solidFill>
                  <a:latin typeface="Calibri"/>
                  <a:ea typeface="新細明體"/>
                </a:rPr>
                <a:t>Tsing-Hua</a:t>
              </a:r>
              <a:r>
                <a:rPr kumimoji="0" lang="en-US" altLang="zh-TW" sz="1600" b="1" i="1" dirty="0">
                  <a:solidFill>
                    <a:srgbClr val="660066"/>
                  </a:solidFill>
                  <a:latin typeface="Calibri"/>
                  <a:ea typeface="新細明體"/>
                </a:rPr>
                <a:t> University</a:t>
              </a:r>
            </a:p>
          </p:txBody>
        </p:sp>
        <p:sp>
          <p:nvSpPr>
            <p:cNvPr id="37" name="Arc 11"/>
            <p:cNvSpPr>
              <a:spLocks/>
            </p:cNvSpPr>
            <p:nvPr/>
          </p:nvSpPr>
          <p:spPr bwMode="auto">
            <a:xfrm flipH="1" flipV="1">
              <a:off x="144" y="4128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  <p:sp>
          <p:nvSpPr>
            <p:cNvPr id="38" name="Arc 12"/>
            <p:cNvSpPr>
              <a:spLocks/>
            </p:cNvSpPr>
            <p:nvPr/>
          </p:nvSpPr>
          <p:spPr bwMode="auto">
            <a:xfrm rot="-5400000" flipH="1" flipV="1">
              <a:off x="5540" y="4128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  <p:sp>
          <p:nvSpPr>
            <p:cNvPr id="39" name="Arc 13"/>
            <p:cNvSpPr>
              <a:spLocks/>
            </p:cNvSpPr>
            <p:nvPr/>
          </p:nvSpPr>
          <p:spPr bwMode="auto">
            <a:xfrm rot="10800000" flipH="1" flipV="1">
              <a:off x="5532" y="11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1979712" y="15567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dirty="0" smtClean="0">
                <a:solidFill>
                  <a:prstClr val="black"/>
                </a:solidFill>
                <a:latin typeface="Calibri"/>
                <a:ea typeface="新細明體"/>
              </a:rPr>
              <a:t>t = 1</a:t>
            </a:r>
            <a:endParaRPr kumimoji="0" lang="zh-TW" altLang="en-US" sz="36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cxnSp>
        <p:nvCxnSpPr>
          <p:cNvPr id="41" name="直線接點 40"/>
          <p:cNvCxnSpPr>
            <a:stCxn id="7" idx="7"/>
            <a:endCxn id="10" idx="3"/>
          </p:cNvCxnSpPr>
          <p:nvPr/>
        </p:nvCxnSpPr>
        <p:spPr>
          <a:xfrm rot="5400000" flipH="1" flipV="1">
            <a:off x="4130188" y="2662716"/>
            <a:ext cx="363656" cy="9978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6" idx="6"/>
            <a:endCxn id="10" idx="2"/>
          </p:cNvCxnSpPr>
          <p:nvPr/>
        </p:nvCxnSpPr>
        <p:spPr>
          <a:xfrm flipV="1">
            <a:off x="2843808" y="2776126"/>
            <a:ext cx="1872208" cy="48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橢圓 41"/>
          <p:cNvSpPr/>
          <p:nvPr/>
        </p:nvSpPr>
        <p:spPr>
          <a:xfrm>
            <a:off x="5292080" y="3645024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cxnSp>
        <p:nvCxnSpPr>
          <p:cNvPr id="47" name="直線接點 46"/>
          <p:cNvCxnSpPr>
            <a:stCxn id="10" idx="5"/>
            <a:endCxn id="42" idx="1"/>
          </p:cNvCxnSpPr>
          <p:nvPr/>
        </p:nvCxnSpPr>
        <p:spPr>
          <a:xfrm rot="16200000" flipH="1">
            <a:off x="4953288" y="3295687"/>
            <a:ext cx="749592" cy="1178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>
            <a:stCxn id="7" idx="5"/>
            <a:endCxn id="42" idx="2"/>
          </p:cNvCxnSpPr>
          <p:nvPr/>
        </p:nvCxnSpPr>
        <p:spPr>
          <a:xfrm rot="16200000" flipH="1">
            <a:off x="4461461" y="3102436"/>
            <a:ext cx="182267" cy="147897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雲朵形圖說文字 52"/>
          <p:cNvSpPr/>
          <p:nvPr/>
        </p:nvSpPr>
        <p:spPr>
          <a:xfrm>
            <a:off x="6156176" y="2348880"/>
            <a:ext cx="2592288" cy="1368152"/>
          </a:xfrm>
          <a:prstGeom prst="cloudCallout">
            <a:avLst>
              <a:gd name="adj1" fmla="val -78297"/>
              <a:gd name="adj2" fmla="val 192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prstClr val="black"/>
                </a:solidFill>
              </a:rPr>
              <a:t>uniform attachment</a:t>
            </a:r>
            <a:endParaRPr kumimoji="0" lang="zh-TW" altLang="en-US" dirty="0">
              <a:solidFill>
                <a:prstClr val="black"/>
              </a:solidFill>
            </a:endParaRPr>
          </a:p>
        </p:txBody>
      </p:sp>
      <p:cxnSp>
        <p:nvCxnSpPr>
          <p:cNvPr id="54" name="直線接點 53"/>
          <p:cNvCxnSpPr>
            <a:stCxn id="6" idx="4"/>
            <a:endCxn id="42" idx="4"/>
          </p:cNvCxnSpPr>
          <p:nvPr/>
        </p:nvCxnSpPr>
        <p:spPr>
          <a:xfrm rot="16200000" flipH="1">
            <a:off x="3491880" y="2096852"/>
            <a:ext cx="1152128" cy="3096344"/>
          </a:xfrm>
          <a:prstGeom prst="bentConnector3">
            <a:avLst>
              <a:gd name="adj1" fmla="val 119842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雲朵形圖說文字 56"/>
          <p:cNvSpPr/>
          <p:nvPr/>
        </p:nvSpPr>
        <p:spPr>
          <a:xfrm>
            <a:off x="3995936" y="4797152"/>
            <a:ext cx="3960440" cy="1368152"/>
          </a:xfrm>
          <a:prstGeom prst="cloudCallout">
            <a:avLst>
              <a:gd name="adj1" fmla="val -33371"/>
              <a:gd name="adj2" fmla="val -1081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prstClr val="black"/>
                </a:solidFill>
              </a:rPr>
              <a:t>triad formation with probability a</a:t>
            </a:r>
            <a:endParaRPr kumimoji="0" lang="zh-TW" altLang="en-US" dirty="0">
              <a:solidFill>
                <a:prstClr val="black"/>
              </a:solidFill>
            </a:endParaRPr>
          </a:p>
        </p:txBody>
      </p:sp>
      <p:sp>
        <p:nvSpPr>
          <p:cNvPr id="60" name="雲朵形圖說文字 59"/>
          <p:cNvSpPr/>
          <p:nvPr/>
        </p:nvSpPr>
        <p:spPr>
          <a:xfrm>
            <a:off x="3995936" y="4797152"/>
            <a:ext cx="3960440" cy="1368152"/>
          </a:xfrm>
          <a:prstGeom prst="cloudCallout">
            <a:avLst>
              <a:gd name="adj1" fmla="val -49329"/>
              <a:gd name="adj2" fmla="val -688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prstClr val="black"/>
                </a:solidFill>
              </a:rPr>
              <a:t>triad formation with probability a</a:t>
            </a:r>
            <a:endParaRPr kumimoji="0" lang="zh-TW" altLang="en-US" dirty="0">
              <a:solidFill>
                <a:prstClr val="black"/>
              </a:solidFill>
            </a:endParaRPr>
          </a:p>
        </p:txBody>
      </p:sp>
      <p:sp>
        <p:nvSpPr>
          <p:cNvPr id="45" name="雲朵形圖說文字 44"/>
          <p:cNvSpPr/>
          <p:nvPr/>
        </p:nvSpPr>
        <p:spPr>
          <a:xfrm>
            <a:off x="4211960" y="980728"/>
            <a:ext cx="3888432" cy="1008112"/>
          </a:xfrm>
          <a:prstGeom prst="cloudCallout">
            <a:avLst>
              <a:gd name="adj1" fmla="val -55600"/>
              <a:gd name="adj2" fmla="val 581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prstClr val="black"/>
                </a:solidFill>
              </a:rPr>
              <a:t>do nothing with probability 1-a</a:t>
            </a:r>
            <a:endParaRPr kumimoji="0"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6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7" grpId="0" animBg="1"/>
      <p:bldP spid="60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9215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Uniform Attachment and Triad Formation</a:t>
            </a:r>
            <a:endParaRPr lang="zh-TW" altLang="en-US" sz="36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when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64E0-C619-4E20-957B-C6ADDCF4387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95736" y="2492896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59945" y="3259088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419872" y="2078949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716016" y="2488094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cxnSp>
        <p:nvCxnSpPr>
          <p:cNvPr id="12" name="直線接點 11"/>
          <p:cNvCxnSpPr>
            <a:stCxn id="6" idx="7"/>
            <a:endCxn id="8" idx="2"/>
          </p:cNvCxnSpPr>
          <p:nvPr/>
        </p:nvCxnSpPr>
        <p:spPr>
          <a:xfrm flipV="1">
            <a:off x="2748902" y="2366981"/>
            <a:ext cx="670972" cy="2102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6" idx="5"/>
            <a:endCxn id="7" idx="1"/>
          </p:cNvCxnSpPr>
          <p:nvPr/>
        </p:nvCxnSpPr>
        <p:spPr>
          <a:xfrm>
            <a:off x="2748902" y="2984597"/>
            <a:ext cx="605953" cy="3588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8" idx="4"/>
            <a:endCxn id="7" idx="0"/>
          </p:cNvCxnSpPr>
          <p:nvPr/>
        </p:nvCxnSpPr>
        <p:spPr>
          <a:xfrm flipH="1">
            <a:off x="3583983" y="2655017"/>
            <a:ext cx="159927" cy="604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8" idx="6"/>
          </p:cNvCxnSpPr>
          <p:nvPr/>
        </p:nvCxnSpPr>
        <p:spPr>
          <a:xfrm>
            <a:off x="4067944" y="2366981"/>
            <a:ext cx="648072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79512" y="0"/>
            <a:ext cx="8766175" cy="6840539"/>
            <a:chOff x="114" y="0"/>
            <a:chExt cx="5522" cy="4309"/>
          </a:xfrm>
        </p:grpSpPr>
        <p:pic>
          <p:nvPicPr>
            <p:cNvPr id="30" name="Picture 4" descr="nthu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" y="56"/>
              <a:ext cx="52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706" y="114"/>
              <a:ext cx="2867" cy="2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5630" y="204"/>
              <a:ext cx="4" cy="3948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240" y="4224"/>
              <a:ext cx="2378" cy="1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144" y="288"/>
              <a:ext cx="0" cy="3840"/>
            </a:xfrm>
            <a:prstGeom prst="line">
              <a:avLst/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2589" y="4096"/>
              <a:ext cx="299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600" b="1" i="1" dirty="0" smtClean="0">
                  <a:solidFill>
                    <a:srgbClr val="660066"/>
                  </a:solidFill>
                  <a:latin typeface="Calibri"/>
                  <a:ea typeface="新細明體"/>
                </a:rPr>
                <a:t>Institute of Communications Engineering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3545" y="0"/>
              <a:ext cx="20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zh-TW" sz="1600" b="1" i="1" dirty="0">
                  <a:solidFill>
                    <a:srgbClr val="660066"/>
                  </a:solidFill>
                  <a:latin typeface="Calibri"/>
                  <a:ea typeface="新細明體"/>
                </a:rPr>
                <a:t>National </a:t>
              </a:r>
              <a:r>
                <a:rPr kumimoji="0" lang="en-US" altLang="zh-TW" sz="1600" b="1" i="1" dirty="0" err="1">
                  <a:solidFill>
                    <a:srgbClr val="660066"/>
                  </a:solidFill>
                  <a:latin typeface="Calibri"/>
                  <a:ea typeface="新細明體"/>
                </a:rPr>
                <a:t>Tsing-Hua</a:t>
              </a:r>
              <a:r>
                <a:rPr kumimoji="0" lang="en-US" altLang="zh-TW" sz="1600" b="1" i="1" dirty="0">
                  <a:solidFill>
                    <a:srgbClr val="660066"/>
                  </a:solidFill>
                  <a:latin typeface="Calibri"/>
                  <a:ea typeface="新細明體"/>
                </a:rPr>
                <a:t> University</a:t>
              </a:r>
            </a:p>
          </p:txBody>
        </p:sp>
        <p:sp>
          <p:nvSpPr>
            <p:cNvPr id="37" name="Arc 11"/>
            <p:cNvSpPr>
              <a:spLocks/>
            </p:cNvSpPr>
            <p:nvPr/>
          </p:nvSpPr>
          <p:spPr bwMode="auto">
            <a:xfrm flipH="1" flipV="1">
              <a:off x="144" y="4128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  <p:sp>
          <p:nvSpPr>
            <p:cNvPr id="38" name="Arc 12"/>
            <p:cNvSpPr>
              <a:spLocks/>
            </p:cNvSpPr>
            <p:nvPr/>
          </p:nvSpPr>
          <p:spPr bwMode="auto">
            <a:xfrm rot="-5400000" flipH="1" flipV="1">
              <a:off x="5540" y="4128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  <p:sp>
          <p:nvSpPr>
            <p:cNvPr id="39" name="Arc 13"/>
            <p:cNvSpPr>
              <a:spLocks/>
            </p:cNvSpPr>
            <p:nvPr/>
          </p:nvSpPr>
          <p:spPr bwMode="auto">
            <a:xfrm rot="10800000" flipH="1" flipV="1">
              <a:off x="5532" y="11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black"/>
                </a:solidFill>
                <a:latin typeface="Calibri" pitchFamily="34" charset="0"/>
                <a:ea typeface="新細明體"/>
              </a:endParaRPr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1979712" y="15567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600" dirty="0" smtClean="0">
                <a:solidFill>
                  <a:prstClr val="black"/>
                </a:solidFill>
                <a:latin typeface="Calibri"/>
                <a:ea typeface="新細明體"/>
              </a:rPr>
              <a:t>t = 2</a:t>
            </a:r>
            <a:endParaRPr kumimoji="0" lang="zh-TW" altLang="en-US" sz="36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cxnSp>
        <p:nvCxnSpPr>
          <p:cNvPr id="41" name="直線接點 40"/>
          <p:cNvCxnSpPr>
            <a:stCxn id="7" idx="7"/>
            <a:endCxn id="10" idx="3"/>
          </p:cNvCxnSpPr>
          <p:nvPr/>
        </p:nvCxnSpPr>
        <p:spPr>
          <a:xfrm rot="5400000" flipH="1" flipV="1">
            <a:off x="4130188" y="2662716"/>
            <a:ext cx="363656" cy="9978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6" idx="6"/>
            <a:endCxn id="10" idx="2"/>
          </p:cNvCxnSpPr>
          <p:nvPr/>
        </p:nvCxnSpPr>
        <p:spPr>
          <a:xfrm flipV="1">
            <a:off x="2843808" y="2776126"/>
            <a:ext cx="1872208" cy="48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橢圓 41"/>
          <p:cNvSpPr/>
          <p:nvPr/>
        </p:nvSpPr>
        <p:spPr>
          <a:xfrm>
            <a:off x="5292080" y="3645024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cxnSp>
        <p:nvCxnSpPr>
          <p:cNvPr id="47" name="直線接點 46"/>
          <p:cNvCxnSpPr>
            <a:stCxn id="10" idx="5"/>
            <a:endCxn id="42" idx="1"/>
          </p:cNvCxnSpPr>
          <p:nvPr/>
        </p:nvCxnSpPr>
        <p:spPr>
          <a:xfrm rot="16200000" flipH="1">
            <a:off x="4953288" y="3295687"/>
            <a:ext cx="749592" cy="1178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>
            <a:stCxn id="7" idx="5"/>
            <a:endCxn id="42" idx="2"/>
          </p:cNvCxnSpPr>
          <p:nvPr/>
        </p:nvCxnSpPr>
        <p:spPr>
          <a:xfrm rot="16200000" flipH="1">
            <a:off x="4461461" y="3102436"/>
            <a:ext cx="182267" cy="1478971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stCxn id="6" idx="4"/>
            <a:endCxn id="42" idx="4"/>
          </p:cNvCxnSpPr>
          <p:nvPr/>
        </p:nvCxnSpPr>
        <p:spPr>
          <a:xfrm rot="16200000" flipH="1">
            <a:off x="3491880" y="2096852"/>
            <a:ext cx="1152128" cy="3096344"/>
          </a:xfrm>
          <a:prstGeom prst="bentConnector3">
            <a:avLst>
              <a:gd name="adj1" fmla="val 119842"/>
            </a:avLst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/>
          <p:cNvSpPr/>
          <p:nvPr/>
        </p:nvSpPr>
        <p:spPr>
          <a:xfrm>
            <a:off x="5076056" y="1268760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cxnSp>
        <p:nvCxnSpPr>
          <p:cNvPr id="46" name="直線接點 45"/>
          <p:cNvCxnSpPr>
            <a:stCxn id="43" idx="2"/>
            <a:endCxn id="8" idx="7"/>
          </p:cNvCxnSpPr>
          <p:nvPr/>
        </p:nvCxnSpPr>
        <p:spPr>
          <a:xfrm rot="10800000" flipV="1">
            <a:off x="3973036" y="1556792"/>
            <a:ext cx="1103020" cy="606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3"/>
          <p:cNvCxnSpPr>
            <a:stCxn id="43" idx="6"/>
            <a:endCxn id="10" idx="6"/>
          </p:cNvCxnSpPr>
          <p:nvPr/>
        </p:nvCxnSpPr>
        <p:spPr>
          <a:xfrm flipH="1">
            <a:off x="5364088" y="1556792"/>
            <a:ext cx="360040" cy="1219334"/>
          </a:xfrm>
          <a:prstGeom prst="bentConnector3">
            <a:avLst>
              <a:gd name="adj1" fmla="val -63493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56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4A536-84F8-4C18-ABB3-B65C45724C16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Detecting Community</a:t>
            </a:r>
          </a:p>
        </p:txBody>
      </p:sp>
      <p:sp>
        <p:nvSpPr>
          <p:cNvPr id="38" name="Rectangle 3"/>
          <p:cNvSpPr txBox="1">
            <a:spLocks/>
          </p:cNvSpPr>
          <p:nvPr/>
        </p:nvSpPr>
        <p:spPr bwMode="auto">
          <a:xfrm>
            <a:off x="914400" y="1447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hangingPunct="0">
              <a:spcBef>
                <a:spcPts val="575"/>
              </a:spcBef>
              <a:buClr>
                <a:srgbClr val="D34817"/>
              </a:buClr>
              <a:buSzPct val="60000"/>
              <a:buFont typeface="Wingdings" pitchFamily="2" charset="2"/>
              <a:buChar char="l"/>
              <a:defRPr/>
            </a:pPr>
            <a:r>
              <a:rPr kumimoji="0" lang="en-US" altLang="zh-TW" sz="2600" b="1" dirty="0" smtClean="0">
                <a:solidFill>
                  <a:prstClr val="black"/>
                </a:solidFill>
                <a:latin typeface="Calibri" pitchFamily="34" charset="0"/>
                <a:ea typeface="新細明體"/>
              </a:rPr>
              <a:t>Community :</a:t>
            </a:r>
          </a:p>
          <a:p>
            <a:pPr marL="730250" lvl="1" indent="-273050" eaLnBrk="0" hangingPunct="0">
              <a:spcBef>
                <a:spcPts val="575"/>
              </a:spcBef>
              <a:buClr>
                <a:srgbClr val="D34817"/>
              </a:buClr>
              <a:buSzPct val="60000"/>
              <a:buFont typeface="Wingdings" pitchFamily="2" charset="2"/>
              <a:buChar char="l"/>
              <a:defRPr/>
            </a:pPr>
            <a:r>
              <a:rPr kumimoji="0" lang="en-US" altLang="zh-TW" sz="2600" dirty="0" smtClean="0">
                <a:solidFill>
                  <a:prstClr val="black"/>
                </a:solidFill>
                <a:latin typeface="Calibri" pitchFamily="34" charset="0"/>
                <a:ea typeface="新細明體"/>
              </a:rPr>
              <a:t>It is the appearance of densely connected groups of vertices, with only sparser connections between groups.</a:t>
            </a:r>
          </a:p>
          <a:p>
            <a:pPr marL="273050" indent="-273050" eaLnBrk="0" hangingPunct="0">
              <a:spcBef>
                <a:spcPts val="575"/>
              </a:spcBef>
              <a:buClr>
                <a:srgbClr val="D34817"/>
              </a:buClr>
              <a:buSzPct val="60000"/>
              <a:buFont typeface="Wingdings" pitchFamily="2" charset="2"/>
              <a:buChar char="l"/>
              <a:defRPr/>
            </a:pPr>
            <a:r>
              <a:rPr kumimoji="0" lang="en-US" altLang="zh-TW" sz="2600" b="1" dirty="0" smtClean="0">
                <a:solidFill>
                  <a:prstClr val="black"/>
                </a:solidFill>
                <a:latin typeface="Calibri" pitchFamily="34" charset="0"/>
                <a:ea typeface="新細明體"/>
              </a:rPr>
              <a:t>Modularity (</a:t>
            </a:r>
            <a:r>
              <a:rPr kumimoji="0" lang="en-US" altLang="zh-TW" sz="2600" b="1" dirty="0" err="1" smtClean="0">
                <a:solidFill>
                  <a:prstClr val="black"/>
                </a:solidFill>
                <a:latin typeface="Calibri" pitchFamily="34" charset="0"/>
                <a:ea typeface="新細明體"/>
              </a:rPr>
              <a:t>Girman</a:t>
            </a:r>
            <a:r>
              <a:rPr kumimoji="0" lang="en-US" altLang="zh-TW" sz="2600" b="1" dirty="0" smtClean="0">
                <a:solidFill>
                  <a:prstClr val="black"/>
                </a:solidFill>
                <a:latin typeface="Calibri" pitchFamily="34" charset="0"/>
                <a:ea typeface="新細明體"/>
              </a:rPr>
              <a:t> and Newman 2002) : </a:t>
            </a:r>
          </a:p>
          <a:p>
            <a:pPr marL="730250" lvl="1" indent="-273050" eaLnBrk="0" hangingPunct="0">
              <a:spcBef>
                <a:spcPts val="575"/>
              </a:spcBef>
              <a:buClr>
                <a:srgbClr val="D34817"/>
              </a:buClr>
              <a:buSzPct val="60000"/>
              <a:buFont typeface="Wingdings" pitchFamily="2" charset="2"/>
              <a:buChar char="l"/>
              <a:defRPr/>
            </a:pPr>
            <a:r>
              <a:rPr kumimoji="0" lang="en-US" altLang="zh-TW" sz="2600" dirty="0" smtClean="0">
                <a:solidFill>
                  <a:prstClr val="black"/>
                </a:solidFill>
                <a:latin typeface="Calibri" pitchFamily="34" charset="0"/>
                <a:ea typeface="新細明體"/>
              </a:rPr>
              <a:t>It is a property of a network and a specifically proposed  division of that network into communities.</a:t>
            </a:r>
          </a:p>
          <a:p>
            <a:pPr marL="730250" lvl="1" indent="-273050" eaLnBrk="0" hangingPunct="0">
              <a:spcBef>
                <a:spcPts val="575"/>
              </a:spcBef>
              <a:buClr>
                <a:srgbClr val="D34817"/>
              </a:buClr>
              <a:buSzPct val="60000"/>
              <a:buFont typeface="Wingdings" pitchFamily="2" charset="2"/>
              <a:buChar char="l"/>
              <a:defRPr/>
            </a:pPr>
            <a:r>
              <a:rPr kumimoji="0" lang="en-US" altLang="zh-TW" sz="2600" dirty="0" smtClean="0">
                <a:solidFill>
                  <a:prstClr val="black"/>
                </a:solidFill>
                <a:latin typeface="Calibri" pitchFamily="34" charset="0"/>
                <a:ea typeface="新細明體"/>
              </a:rPr>
              <a:t>It measures when the division is a good one, in the sense that there are fewer than </a:t>
            </a:r>
            <a:r>
              <a:rPr kumimoji="0" lang="en-US" altLang="zh-TW" sz="2600" b="1" dirty="0" smtClean="0">
                <a:solidFill>
                  <a:prstClr val="black"/>
                </a:solidFill>
                <a:latin typeface="Calibri" pitchFamily="34" charset="0"/>
                <a:ea typeface="新細明體"/>
              </a:rPr>
              <a:t>expected</a:t>
            </a:r>
            <a:r>
              <a:rPr kumimoji="0" lang="en-US" altLang="zh-TW" sz="2600" dirty="0" smtClean="0">
                <a:solidFill>
                  <a:prstClr val="black"/>
                </a:solidFill>
                <a:latin typeface="Calibri" pitchFamily="34" charset="0"/>
                <a:ea typeface="新細明體"/>
              </a:rPr>
              <a:t> edges between communities. </a:t>
            </a:r>
          </a:p>
          <a:p>
            <a:pPr marL="273050" indent="-273050" eaLnBrk="0" hangingPunct="0">
              <a:spcBef>
                <a:spcPts val="575"/>
              </a:spcBef>
              <a:buClr>
                <a:srgbClr val="D34817"/>
              </a:buClr>
              <a:buSzPct val="85000"/>
              <a:defRPr/>
            </a:pPr>
            <a:endParaRPr kumimoji="0" lang="en-US" altLang="zh-TW" sz="2600" dirty="0" smtClean="0">
              <a:solidFill>
                <a:prstClr val="black"/>
              </a:solidFill>
              <a:latin typeface="Perpetua"/>
              <a:ea typeface="新細明體"/>
            </a:endParaRPr>
          </a:p>
          <a:p>
            <a:pPr marL="273050" indent="-273050" eaLnBrk="0" hangingPunct="0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TW" sz="2600" dirty="0" smtClean="0">
              <a:solidFill>
                <a:prstClr val="black"/>
              </a:solidFill>
              <a:latin typeface="Perpetua"/>
              <a:ea typeface="新細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4A536-84F8-4C18-ABB3-B65C45724C16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Detecting Community</a:t>
            </a:r>
          </a:p>
        </p:txBody>
      </p:sp>
      <p:sp>
        <p:nvSpPr>
          <p:cNvPr id="40" name="橢圓 39"/>
          <p:cNvSpPr/>
          <p:nvPr/>
        </p:nvSpPr>
        <p:spPr>
          <a:xfrm>
            <a:off x="4139952" y="292494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00" b="1" dirty="0">
              <a:solidFill>
                <a:prstClr val="white"/>
              </a:solidFill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3347864" y="407707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00" b="1" dirty="0">
              <a:solidFill>
                <a:prstClr val="white"/>
              </a:solidFill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4932040" y="407707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00" b="1" dirty="0">
              <a:solidFill>
                <a:prstClr val="white"/>
              </a:solidFill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4139952" y="1628800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00" b="1" dirty="0">
              <a:solidFill>
                <a:prstClr val="white"/>
              </a:solidFill>
            </a:endParaRPr>
          </a:p>
        </p:txBody>
      </p:sp>
      <p:sp>
        <p:nvSpPr>
          <p:cNvPr id="45" name="橢圓 44"/>
          <p:cNvSpPr/>
          <p:nvPr/>
        </p:nvSpPr>
        <p:spPr>
          <a:xfrm>
            <a:off x="3275856" y="1988840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00" b="1" dirty="0">
              <a:solidFill>
                <a:prstClr val="white"/>
              </a:solidFill>
            </a:endParaRPr>
          </a:p>
        </p:txBody>
      </p:sp>
      <p:sp>
        <p:nvSpPr>
          <p:cNvPr id="46" name="橢圓 45"/>
          <p:cNvSpPr/>
          <p:nvPr/>
        </p:nvSpPr>
        <p:spPr>
          <a:xfrm>
            <a:off x="4991348" y="195493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00" b="1" dirty="0">
              <a:solidFill>
                <a:prstClr val="white"/>
              </a:solidFill>
            </a:endParaRPr>
          </a:p>
        </p:txBody>
      </p:sp>
      <p:sp>
        <p:nvSpPr>
          <p:cNvPr id="47" name="橢圓 46"/>
          <p:cNvSpPr/>
          <p:nvPr/>
        </p:nvSpPr>
        <p:spPr>
          <a:xfrm>
            <a:off x="2339752" y="484795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00" b="1" dirty="0">
              <a:solidFill>
                <a:prstClr val="white"/>
              </a:solidFill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3491880" y="530120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00" b="1" dirty="0">
              <a:solidFill>
                <a:prstClr val="white"/>
              </a:solidFill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4694808" y="530120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00" b="1" dirty="0">
              <a:solidFill>
                <a:prstClr val="white"/>
              </a:solidFill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5868144" y="479715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00" b="1" dirty="0">
              <a:solidFill>
                <a:prstClr val="white"/>
              </a:solidFill>
            </a:endParaRPr>
          </a:p>
        </p:txBody>
      </p:sp>
      <p:cxnSp>
        <p:nvCxnSpPr>
          <p:cNvPr id="52" name="直線接點 51"/>
          <p:cNvCxnSpPr>
            <a:stCxn id="44" idx="4"/>
            <a:endCxn id="40" idx="0"/>
          </p:cNvCxnSpPr>
          <p:nvPr/>
        </p:nvCxnSpPr>
        <p:spPr>
          <a:xfrm rot="5400000">
            <a:off x="3707904" y="2384884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stCxn id="46" idx="3"/>
          </p:cNvCxnSpPr>
          <p:nvPr/>
        </p:nvCxnSpPr>
        <p:spPr>
          <a:xfrm rot="5400000">
            <a:off x="4224660" y="2198628"/>
            <a:ext cx="857632" cy="739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>
            <a:stCxn id="45" idx="5"/>
            <a:endCxn id="40" idx="1"/>
          </p:cNvCxnSpPr>
          <p:nvPr/>
        </p:nvCxnSpPr>
        <p:spPr>
          <a:xfrm rot="16200000" flipH="1">
            <a:off x="3424240" y="2209232"/>
            <a:ext cx="783352" cy="711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40" idx="3"/>
            <a:endCxn id="42" idx="7"/>
          </p:cNvCxnSpPr>
          <p:nvPr/>
        </p:nvCxnSpPr>
        <p:spPr>
          <a:xfrm rot="5400000">
            <a:off x="3352232" y="3289352"/>
            <a:ext cx="999376" cy="6393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>
            <a:stCxn id="40" idx="5"/>
            <a:endCxn id="43" idx="1"/>
          </p:cNvCxnSpPr>
          <p:nvPr/>
        </p:nvCxnSpPr>
        <p:spPr>
          <a:xfrm rot="16200000" flipH="1">
            <a:off x="4144320" y="3289352"/>
            <a:ext cx="999376" cy="6393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42" idx="6"/>
            <a:endCxn id="43" idx="2"/>
          </p:cNvCxnSpPr>
          <p:nvPr/>
        </p:nvCxnSpPr>
        <p:spPr>
          <a:xfrm>
            <a:off x="3563888" y="4185084"/>
            <a:ext cx="13681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42" idx="3"/>
            <a:endCxn id="47" idx="7"/>
          </p:cNvCxnSpPr>
          <p:nvPr/>
        </p:nvCxnSpPr>
        <p:spPr>
          <a:xfrm rot="5400000">
            <a:off x="2642756" y="4142844"/>
            <a:ext cx="618128" cy="855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42" idx="4"/>
            <a:endCxn id="48" idx="0"/>
          </p:cNvCxnSpPr>
          <p:nvPr/>
        </p:nvCxnSpPr>
        <p:spPr>
          <a:xfrm rot="16200000" flipH="1">
            <a:off x="3023828" y="4725144"/>
            <a:ext cx="1008112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>
            <a:stCxn id="43" idx="4"/>
            <a:endCxn id="49" idx="0"/>
          </p:cNvCxnSpPr>
          <p:nvPr/>
        </p:nvCxnSpPr>
        <p:spPr>
          <a:xfrm rot="5400000">
            <a:off x="4417380" y="4678536"/>
            <a:ext cx="1008112" cy="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>
            <a:endCxn id="50" idx="1"/>
          </p:cNvCxnSpPr>
          <p:nvPr/>
        </p:nvCxnSpPr>
        <p:spPr>
          <a:xfrm>
            <a:off x="5116428" y="4236060"/>
            <a:ext cx="783352" cy="5927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橢圓 82"/>
          <p:cNvSpPr/>
          <p:nvPr/>
        </p:nvSpPr>
        <p:spPr>
          <a:xfrm>
            <a:off x="2771800" y="1412776"/>
            <a:ext cx="2952328" cy="1944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b="1">
              <a:solidFill>
                <a:prstClr val="white"/>
              </a:solidFill>
            </a:endParaRPr>
          </a:p>
        </p:txBody>
      </p:sp>
      <p:sp>
        <p:nvSpPr>
          <p:cNvPr id="84" name="橢圓 83"/>
          <p:cNvSpPr/>
          <p:nvPr/>
        </p:nvSpPr>
        <p:spPr>
          <a:xfrm>
            <a:off x="2123728" y="3717032"/>
            <a:ext cx="2088232" cy="2088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b="1">
              <a:solidFill>
                <a:prstClr val="white"/>
              </a:solidFill>
            </a:endParaRPr>
          </a:p>
        </p:txBody>
      </p:sp>
      <p:sp>
        <p:nvSpPr>
          <p:cNvPr id="105" name="橢圓 104"/>
          <p:cNvSpPr/>
          <p:nvPr/>
        </p:nvSpPr>
        <p:spPr>
          <a:xfrm>
            <a:off x="4355976" y="3789040"/>
            <a:ext cx="2088232" cy="201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b="1">
              <a:solidFill>
                <a:prstClr val="white"/>
              </a:solidFill>
            </a:endParaRPr>
          </a:p>
        </p:txBody>
      </p:sp>
      <p:sp>
        <p:nvSpPr>
          <p:cNvPr id="106" name="Rectangle 3"/>
          <p:cNvSpPr txBox="1">
            <a:spLocks/>
          </p:cNvSpPr>
          <p:nvPr/>
        </p:nvSpPr>
        <p:spPr bwMode="auto">
          <a:xfrm>
            <a:off x="914400" y="1447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hangingPunct="0">
              <a:spcBef>
                <a:spcPts val="575"/>
              </a:spcBef>
              <a:buClr>
                <a:srgbClr val="D34817"/>
              </a:buClr>
              <a:buSzPct val="60000"/>
              <a:buFont typeface="Wingdings" pitchFamily="2" charset="2"/>
              <a:buChar char="l"/>
              <a:defRPr/>
            </a:pPr>
            <a:r>
              <a:rPr kumimoji="0" lang="en-US" altLang="zh-TW" sz="2600" b="1" dirty="0" smtClean="0">
                <a:solidFill>
                  <a:prstClr val="black"/>
                </a:solidFill>
                <a:latin typeface="Calibri" pitchFamily="34" charset="0"/>
                <a:ea typeface="新細明體"/>
              </a:rPr>
              <a:t>Example : </a:t>
            </a:r>
            <a:endParaRPr kumimoji="0" lang="en-US" altLang="zh-TW" sz="2600" dirty="0" smtClean="0">
              <a:solidFill>
                <a:prstClr val="black"/>
              </a:solidFill>
              <a:latin typeface="Perpetua"/>
              <a:ea typeface="新細明體"/>
            </a:endParaRPr>
          </a:p>
          <a:p>
            <a:pPr marL="273050" indent="-273050" eaLnBrk="0" hangingPunct="0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TW" sz="2600" dirty="0" smtClean="0">
              <a:solidFill>
                <a:prstClr val="black"/>
              </a:solidFill>
              <a:latin typeface="Perpetua"/>
              <a:ea typeface="新細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1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Research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2000" dirty="0" smtClean="0"/>
              <a:t>How is life formed? Is the emergence of life through random rewiring of DNAs according a certain </a:t>
            </a:r>
            <a:r>
              <a:rPr lang="en-US" altLang="zh-TW" sz="2000" dirty="0" err="1" smtClean="0"/>
              <a:t>microrule</a:t>
            </a:r>
            <a:r>
              <a:rPr lang="en-US" altLang="zh-TW" sz="2000" dirty="0" smtClean="0"/>
              <a:t>?</a:t>
            </a:r>
          </a:p>
          <a:p>
            <a:r>
              <a:rPr lang="en-US" altLang="zh-TW" sz="2000" dirty="0" smtClean="0"/>
              <a:t>How powerful is a person in a community? How much is he/she worth? Can these be evaluated by the people he/she knows? </a:t>
            </a:r>
            <a:endParaRPr lang="zh-TW" altLang="zh-TW" sz="2000" dirty="0" smtClean="0"/>
          </a:p>
          <a:p>
            <a:r>
              <a:rPr lang="en-US" altLang="zh-TW" sz="2000" dirty="0" smtClean="0"/>
              <a:t>How can one bring down the Internet? What is the best strategy to defend one’s network from malicious attacks? How are these related to the topology of a network? </a:t>
            </a:r>
          </a:p>
          <a:p>
            <a:pPr lvl="0"/>
            <a:r>
              <a:rPr lang="en-US" altLang="zh-TW" sz="2000" dirty="0" smtClean="0"/>
              <a:t>Why is there a phase change from water to ice? Can this be explained by using the percolation theory? Does the large deviation theory play a role here?</a:t>
            </a:r>
            <a:endParaRPr lang="zh-TW" altLang="zh-TW" sz="2000" dirty="0" smtClean="0"/>
          </a:p>
          <a:p>
            <a:endParaRPr lang="zh-TW" altLang="zh-TW" sz="2000" dirty="0" smtClean="0"/>
          </a:p>
          <a:p>
            <a:pPr lvl="0"/>
            <a:endParaRPr lang="zh-TW" altLang="zh-TW" sz="24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zh-TW" smtClean="0"/>
              <a:t>What is network science?</a:t>
            </a:r>
            <a:endParaRPr lang="zh-TW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2005 National Research Council of the National Academies</a:t>
            </a:r>
          </a:p>
          <a:p>
            <a:r>
              <a:rPr lang="en-US" altLang="zh-TW" smtClean="0"/>
              <a:t>“Organized knowledge of networks based on their study using the scientific method”</a:t>
            </a:r>
          </a:p>
          <a:p>
            <a:r>
              <a:rPr lang="en-US" altLang="zh-TW" smtClean="0"/>
              <a:t>Social networks, biological networks, communication networks, power grids, …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423684"/>
            <a:ext cx="8162925" cy="1200329"/>
          </a:xfrm>
        </p:spPr>
        <p:txBody>
          <a:bodyPr/>
          <a:lstStyle/>
          <a:p>
            <a:r>
              <a:rPr lang="en-US" altLang="zh-TW" sz="2400" dirty="0" smtClean="0"/>
              <a:t>A visualization of the network structure of the Internet at the level of “autonomous systems” (Newman, 2003)</a:t>
            </a:r>
            <a:endParaRPr lang="zh-TW" alt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05000"/>
            <a:ext cx="7056784" cy="44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100793"/>
            <a:ext cx="8162925" cy="523220"/>
          </a:xfrm>
        </p:spPr>
        <p:txBody>
          <a:bodyPr/>
          <a:lstStyle/>
          <a:p>
            <a:r>
              <a:rPr lang="en-US" altLang="zh-TW" sz="2800" dirty="0" smtClean="0"/>
              <a:t>A social network (Newman, 2003)</a:t>
            </a:r>
            <a:endParaRPr lang="zh-TW" alt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05000"/>
            <a:ext cx="6696743" cy="44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793016"/>
            <a:ext cx="8162925" cy="830997"/>
          </a:xfrm>
        </p:spPr>
        <p:txBody>
          <a:bodyPr/>
          <a:lstStyle/>
          <a:p>
            <a:r>
              <a:rPr lang="en-US" altLang="zh-TW" sz="2400" dirty="0" smtClean="0"/>
              <a:t>A food web of predator-prey interactions between species in a freshwater lake (Newman, 2003)</a:t>
            </a:r>
            <a:endParaRPr lang="zh-TW" alt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856" y="2028825"/>
            <a:ext cx="74104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485240"/>
            <a:ext cx="8162925" cy="1138773"/>
          </a:xfrm>
        </p:spPr>
        <p:txBody>
          <a:bodyPr/>
          <a:lstStyle/>
          <a:p>
            <a:pPr algn="ctr"/>
            <a:r>
              <a:rPr lang="en-US" altLang="zh-TW" sz="2800" dirty="0" smtClean="0"/>
              <a:t>Power grid map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http://www.treehugger.com/files/2009/04/nprs-interactive-power-grid-map-shows-whos-got-the-power.php</a:t>
            </a:r>
            <a:endParaRPr lang="zh-TW" alt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712224" cy="41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423684"/>
            <a:ext cx="8162925" cy="1200329"/>
          </a:xfrm>
        </p:spPr>
        <p:txBody>
          <a:bodyPr/>
          <a:lstStyle/>
          <a:p>
            <a:r>
              <a:rPr lang="en-US" altLang="zh-TW" sz="2400" dirty="0" smtClean="0"/>
              <a:t>Citation networks http://www.public.asu.edu/~majansse/pubs/SupplementIHDP.htm</a:t>
            </a:r>
            <a:endParaRPr lang="zh-TW" altLang="en-US" sz="2400" dirty="0"/>
          </a:p>
        </p:txBody>
      </p:sp>
      <p:pic>
        <p:nvPicPr>
          <p:cNvPr id="4" name="內容版面配置區 3" descr="papernetwor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200800" cy="4404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3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12879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8611</TotalTime>
  <Words>819</Words>
  <Application>Microsoft Office PowerPoint</Application>
  <PresentationFormat>如螢幕大小 (4:3)</PresentationFormat>
  <Paragraphs>124</Paragraphs>
  <Slides>27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Bold Stripes</vt:lpstr>
      <vt:lpstr>公正</vt:lpstr>
      <vt:lpstr>Office 佈景主題</vt:lpstr>
      <vt:lpstr>Blends</vt:lpstr>
      <vt:lpstr>1_Bold Stripes</vt:lpstr>
      <vt:lpstr>1_Office 佈景主題</vt:lpstr>
      <vt:lpstr>Research of Network Science </vt:lpstr>
      <vt:lpstr>Outline</vt:lpstr>
      <vt:lpstr>What is network science?</vt:lpstr>
      <vt:lpstr>A visualization of the network structure of the Internet at the level of “autonomous systems” (Newman, 2003)</vt:lpstr>
      <vt:lpstr>A social network (Newman, 2003)</vt:lpstr>
      <vt:lpstr>A food web of predator-prey interactions between species in a freshwater lake (Newman, 2003)</vt:lpstr>
      <vt:lpstr>Power grid map http://www.treehugger.com/files/2009/04/nprs-interactive-power-grid-map-shows-whos-got-the-power.php</vt:lpstr>
      <vt:lpstr>Citation networks http://www.public.asu.edu/~majansse/pubs/SupplementIHDP.htm</vt:lpstr>
      <vt:lpstr>投影片 9</vt:lpstr>
      <vt:lpstr>Two key ingredients</vt:lpstr>
      <vt:lpstr>Synchronization and desynchronization</vt:lpstr>
      <vt:lpstr>投影片 12</vt:lpstr>
      <vt:lpstr>投影片 13</vt:lpstr>
      <vt:lpstr>Desynchronization algorithms</vt:lpstr>
      <vt:lpstr>Desynchronization algorithms</vt:lpstr>
      <vt:lpstr>Desynchronization algorithms</vt:lpstr>
      <vt:lpstr>Desynchronization algorithms</vt:lpstr>
      <vt:lpstr>Desynchronization algorithms</vt:lpstr>
      <vt:lpstr>Network formation</vt:lpstr>
      <vt:lpstr>Formation of Social Networks by Random Triad Connections</vt:lpstr>
      <vt:lpstr>A Network Formation Model for Social Networks</vt:lpstr>
      <vt:lpstr>Uniform Attachment and Triad Formation</vt:lpstr>
      <vt:lpstr>Uniform Attachment and Triad Formation</vt:lpstr>
      <vt:lpstr>Uniform Attachment and Triad Formation</vt:lpstr>
      <vt:lpstr>Detecting Community</vt:lpstr>
      <vt:lpstr>Detecting Community</vt:lpstr>
      <vt:lpstr>Research problems</vt:lpstr>
    </vt:vector>
  </TitlesOfParts>
  <Company>NTHU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89</cp:revision>
  <dcterms:created xsi:type="dcterms:W3CDTF">2005-09-11T07:42:25Z</dcterms:created>
  <dcterms:modified xsi:type="dcterms:W3CDTF">2011-09-28T07:16:25Z</dcterms:modified>
</cp:coreProperties>
</file>