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84"/>
  </p:notesMasterIdLst>
  <p:handoutMasterIdLst>
    <p:handoutMasterId r:id="rId85"/>
  </p:handoutMasterIdLst>
  <p:sldIdLst>
    <p:sldId id="628" r:id="rId2"/>
    <p:sldId id="447" r:id="rId3"/>
    <p:sldId id="646" r:id="rId4"/>
    <p:sldId id="259" r:id="rId5"/>
    <p:sldId id="260" r:id="rId6"/>
    <p:sldId id="261" r:id="rId7"/>
    <p:sldId id="262" r:id="rId8"/>
    <p:sldId id="701" r:id="rId9"/>
    <p:sldId id="451" r:id="rId10"/>
    <p:sldId id="721" r:id="rId11"/>
    <p:sldId id="714" r:id="rId12"/>
    <p:sldId id="716" r:id="rId13"/>
    <p:sldId id="722" r:id="rId14"/>
    <p:sldId id="723" r:id="rId15"/>
    <p:sldId id="702" r:id="rId16"/>
    <p:sldId id="415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703" r:id="rId30"/>
    <p:sldId id="726" r:id="rId31"/>
    <p:sldId id="727" r:id="rId32"/>
    <p:sldId id="730" r:id="rId33"/>
    <p:sldId id="732" r:id="rId34"/>
    <p:sldId id="686" r:id="rId35"/>
    <p:sldId id="734" r:id="rId36"/>
    <p:sldId id="735" r:id="rId37"/>
    <p:sldId id="680" r:id="rId38"/>
    <p:sldId id="704" r:id="rId39"/>
    <p:sldId id="720" r:id="rId40"/>
    <p:sldId id="647" r:id="rId41"/>
    <p:sldId id="591" r:id="rId42"/>
    <p:sldId id="592" r:id="rId43"/>
    <p:sldId id="598" r:id="rId44"/>
    <p:sldId id="600" r:id="rId45"/>
    <p:sldId id="601" r:id="rId46"/>
    <p:sldId id="602" r:id="rId47"/>
    <p:sldId id="603" r:id="rId48"/>
    <p:sldId id="604" r:id="rId49"/>
    <p:sldId id="605" r:id="rId50"/>
    <p:sldId id="606" r:id="rId51"/>
    <p:sldId id="607" r:id="rId52"/>
    <p:sldId id="608" r:id="rId53"/>
    <p:sldId id="609" r:id="rId54"/>
    <p:sldId id="610" r:id="rId55"/>
    <p:sldId id="611" r:id="rId56"/>
    <p:sldId id="612" r:id="rId57"/>
    <p:sldId id="613" r:id="rId58"/>
    <p:sldId id="614" r:id="rId59"/>
    <p:sldId id="615" r:id="rId60"/>
    <p:sldId id="616" r:id="rId61"/>
    <p:sldId id="617" r:id="rId62"/>
    <p:sldId id="630" r:id="rId63"/>
    <p:sldId id="631" r:id="rId64"/>
    <p:sldId id="632" r:id="rId65"/>
    <p:sldId id="633" r:id="rId66"/>
    <p:sldId id="622" r:id="rId67"/>
    <p:sldId id="623" r:id="rId68"/>
    <p:sldId id="624" r:id="rId69"/>
    <p:sldId id="625" r:id="rId70"/>
    <p:sldId id="634" r:id="rId71"/>
    <p:sldId id="635" r:id="rId72"/>
    <p:sldId id="636" r:id="rId73"/>
    <p:sldId id="637" r:id="rId74"/>
    <p:sldId id="638" r:id="rId75"/>
    <p:sldId id="639" r:id="rId76"/>
    <p:sldId id="640" r:id="rId77"/>
    <p:sldId id="641" r:id="rId78"/>
    <p:sldId id="642" r:id="rId79"/>
    <p:sldId id="643" r:id="rId80"/>
    <p:sldId id="644" r:id="rId81"/>
    <p:sldId id="645" r:id="rId82"/>
    <p:sldId id="408" r:id="rId83"/>
  </p:sldIdLst>
  <p:sldSz cx="9144000" cy="6858000" type="screen4x3"/>
  <p:notesSz cx="9144000" cy="6858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Outline" id="{01A5B63E-2535-4E90-9AA2-D3CD127EC450}">
          <p14:sldIdLst>
            <p14:sldId id="628"/>
            <p14:sldId id="447"/>
          </p14:sldIdLst>
        </p14:section>
        <p14:section name="Motivation" id="{06A62281-81BE-4292-AD75-B54810D70F85}">
          <p14:sldIdLst>
            <p14:sldId id="646"/>
            <p14:sldId id="259"/>
            <p14:sldId id="260"/>
            <p14:sldId id="261"/>
            <p14:sldId id="262"/>
          </p14:sldIdLst>
        </p14:section>
        <p14:section name="Definition of Priority Queues" id="{E3F0D576-6CAD-43C3-9CBE-3B6329FB2DBA}">
          <p14:sldIdLst>
            <p14:sldId id="701"/>
            <p14:sldId id="451"/>
            <p14:sldId id="721"/>
            <p14:sldId id="714"/>
            <p14:sldId id="716"/>
            <p14:sldId id="722"/>
            <p14:sldId id="723"/>
          </p14:sldIdLst>
        </p14:section>
        <p14:section name="The Operations of a Priority Queue" id="{D98353EC-B4A8-4BEB-95E9-E36D93E6C1E4}">
          <p14:sldIdLst>
            <p14:sldId id="702"/>
            <p14:sldId id="415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</p14:sldIdLst>
        </p14:section>
        <p14:section name="Our SDL Construction" id="{9794CF81-6EE4-4D07-9ED4-4CA1799C6E5B}">
          <p14:sldIdLst>
            <p14:sldId id="703"/>
            <p14:sldId id="726"/>
            <p14:sldId id="727"/>
            <p14:sldId id="730"/>
            <p14:sldId id="732"/>
            <p14:sldId id="686"/>
            <p14:sldId id="734"/>
            <p14:sldId id="735"/>
            <p14:sldId id="680"/>
          </p14:sldIdLst>
        </p14:section>
        <p14:section name="An Example of Our SDL Construction" id="{88740E73-D57D-4CE3-8D1A-D65C3E3E14EF}">
          <p14:sldIdLst>
            <p14:sldId id="704"/>
          </p14:sldIdLst>
        </p14:section>
        <p14:section name="t=0" id="{B40C1AFA-CDEC-4238-BC6C-D5CFF865298A}">
          <p14:sldIdLst>
            <p14:sldId id="720"/>
            <p14:sldId id="647"/>
            <p14:sldId id="591"/>
            <p14:sldId id="592"/>
          </p14:sldIdLst>
        </p14:section>
        <p14:section name="t=1" id="{B81991C8-09C7-40A0-BFBC-9A6FA5EAE5E6}">
          <p14:sldIdLst>
            <p14:sldId id="598"/>
            <p14:sldId id="600"/>
            <p14:sldId id="601"/>
          </p14:sldIdLst>
        </p14:section>
        <p14:section name="t=2" id="{BE294529-786D-4548-89E4-741F9FDC48F7}">
          <p14:sldIdLst>
            <p14:sldId id="602"/>
            <p14:sldId id="603"/>
            <p14:sldId id="604"/>
            <p14:sldId id="605"/>
          </p14:sldIdLst>
        </p14:section>
        <p14:section name="t=3" id="{BB3FA1F6-265B-42BC-B628-1657BBF68172}">
          <p14:sldIdLst>
            <p14:sldId id="606"/>
            <p14:sldId id="607"/>
            <p14:sldId id="608"/>
            <p14:sldId id="609"/>
          </p14:sldIdLst>
        </p14:section>
        <p14:section name="t=4" id="{4655A3CF-C711-40B2-BA8F-14F189F38F8B}">
          <p14:sldIdLst>
            <p14:sldId id="610"/>
            <p14:sldId id="611"/>
            <p14:sldId id="612"/>
            <p14:sldId id="613"/>
          </p14:sldIdLst>
        </p14:section>
        <p14:section name="t=5" id="{0C3AF857-957C-4D48-B753-B7A8EA031EAE}">
          <p14:sldIdLst>
            <p14:sldId id="614"/>
            <p14:sldId id="615"/>
            <p14:sldId id="616"/>
            <p14:sldId id="617"/>
          </p14:sldIdLst>
        </p14:section>
        <p14:section name="t=6" id="{1DC8CA9D-408C-428A-87E5-A748190D23B8}">
          <p14:sldIdLst>
            <p14:sldId id="630"/>
            <p14:sldId id="631"/>
            <p14:sldId id="632"/>
            <p14:sldId id="633"/>
          </p14:sldIdLst>
        </p14:section>
        <p14:section name="t=7" id="{D0174D3D-5C41-4B77-829F-0C41A4F119C7}">
          <p14:sldIdLst>
            <p14:sldId id="622"/>
            <p14:sldId id="623"/>
            <p14:sldId id="624"/>
            <p14:sldId id="625"/>
          </p14:sldIdLst>
        </p14:section>
        <p14:section name="t=8" id="{089EF99B-0683-4BDC-8CC1-CE9191345DAC}">
          <p14:sldIdLst>
            <p14:sldId id="634"/>
            <p14:sldId id="635"/>
            <p14:sldId id="636"/>
            <p14:sldId id="637"/>
            <p14:sldId id="638"/>
            <p14:sldId id="639"/>
          </p14:sldIdLst>
        </p14:section>
        <p14:section name="t=9" id="{96EB90E3-03F3-4F38-A1B5-0259D4C3E7C0}">
          <p14:sldIdLst>
            <p14:sldId id="640"/>
            <p14:sldId id="641"/>
            <p14:sldId id="642"/>
            <p14:sldId id="643"/>
            <p14:sldId id="644"/>
            <p14:sldId id="645"/>
          </p14:sldIdLst>
        </p14:section>
        <p14:section name="Construction Efficiency" id="{0BEA6951-4710-4338-9C2E-EDAFE77C5C3A}">
          <p14:sldIdLst/>
        </p14:section>
        <p14:section name="Conclusion and Future Works" id="{F113B587-5721-49AA-9D2D-8160EBAF5AA1}">
          <p14:sldIdLst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BBE0E3"/>
    <a:srgbClr val="FF3300"/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78487" autoAdjust="0"/>
  </p:normalViewPr>
  <p:slideViewPr>
    <p:cSldViewPr>
      <p:cViewPr varScale="1">
        <p:scale>
          <a:sx n="71" d="100"/>
          <a:sy n="71" d="100"/>
        </p:scale>
        <p:origin x="16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34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1D0C0C3-D7FB-49AF-9027-422EDB9E28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3962400" cy="344091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A109D2A-57E4-4EE9-8B14-03ADC89967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5" y="2"/>
            <a:ext cx="3962400" cy="344091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2545694E-7511-41F4-AD8D-3F1AFF4F3A11}" type="datetimeFigureOut">
              <a:rPr lang="zh-TW" altLang="en-US" smtClean="0"/>
              <a:t>2021/1/24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76BE5E1-E540-4BCA-B9B3-8D826BF2A8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513912"/>
            <a:ext cx="3962400" cy="344090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CC67BBE-A999-453F-8BFA-BD3C1746C5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5" y="6513912"/>
            <a:ext cx="3962400" cy="344090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965DD45F-4843-49E9-AF36-CC523AA677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421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F3C42B70-62F9-4252-B498-BDA4BABCF3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BEFDD486-AE98-47A6-8B45-0767F3D875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5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6675D00-5672-44BA-9EFD-59EE656A40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5913" y="514350"/>
            <a:ext cx="3432175" cy="257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5" name="Rectangle 5">
            <a:extLst>
              <a:ext uri="{FF2B5EF4-FFF2-40B4-BE49-F238E27FC236}">
                <a16:creationId xmlns:a16="http://schemas.microsoft.com/office/drawing/2014/main" id="{C1EEAFB9-E86F-4485-80C9-923FAB9863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3257551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25286" name="Rectangle 6">
            <a:extLst>
              <a:ext uri="{FF2B5EF4-FFF2-40B4-BE49-F238E27FC236}">
                <a16:creationId xmlns:a16="http://schemas.microsoft.com/office/drawing/2014/main" id="{E1AA789C-41F8-40B4-8ED1-8CEA5D4C7D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287" name="Rectangle 7">
            <a:extLst>
              <a:ext uri="{FF2B5EF4-FFF2-40B4-BE49-F238E27FC236}">
                <a16:creationId xmlns:a16="http://schemas.microsoft.com/office/drawing/2014/main" id="{63EB1F53-DA1E-4D82-BE5D-7FA47D334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B5A05E3-0FC0-4C68-B788-836BBE213E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8043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5">
              <a:defRPr/>
            </a:pPr>
            <a:endParaRPr lang="en-US" altLang="zh-TW" dirty="0"/>
          </a:p>
          <a:p>
            <a:pPr defTabSz="914325">
              <a:defRPr/>
            </a:pPr>
            <a:r>
              <a:rPr lang="en-US" altLang="zh-TW" dirty="0"/>
              <a:t>%By </a:t>
            </a:r>
            <a:r>
              <a:rPr lang="en-US" altLang="zh-TW" dirty="0" err="1"/>
              <a:t>IguanaTex</a:t>
            </a:r>
            <a:r>
              <a:rPr lang="en-US" altLang="zh-TW" dirty="0"/>
              <a:t>%</a:t>
            </a:r>
          </a:p>
          <a:p>
            <a:pPr defTabSz="914325">
              <a:defRPr/>
            </a:pPr>
            <a:r>
              <a:rPr lang="en-US" altLang="zh-TW" dirty="0"/>
              <a:t>%Size: 18pts</a:t>
            </a:r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{\bf (R1) Departure packets:}</a:t>
            </a:r>
          </a:p>
          <a:p>
            <a:r>
              <a:rPr lang="en-US" altLang="zh-TW" dirty="0"/>
              <a:t>If there is a {\color{blue}departure request} from the controller</a:t>
            </a:r>
          </a:p>
          <a:p>
            <a:r>
              <a:rPr lang="en-US" altLang="zh-TW" dirty="0"/>
              <a:t>and there are packets in the queue at time $t$,</a:t>
            </a:r>
          </a:p>
          <a:p>
            <a:r>
              <a:rPr lang="en-US" altLang="zh-TW" dirty="0"/>
              <a:t>then {\color{blue}the highest priority packet} (if any)</a:t>
            </a:r>
          </a:p>
          <a:p>
            <a:r>
              <a:rPr lang="en-US" altLang="zh-TW" dirty="0"/>
              <a:t>among all of the packets from the arrival link or the $m$ output links</a:t>
            </a:r>
          </a:p>
          <a:p>
            <a:r>
              <a:rPr lang="en-US" altLang="zh-TW" dirty="0"/>
              <a:t>of the first group of FIFO multiplexers with delay one at time $t$</a:t>
            </a:r>
          </a:p>
          <a:p>
            <a:r>
              <a:rPr lang="en-US" altLang="zh-TW" dirty="0"/>
              <a:t>is routed to the {\color{blue}departure link}.</a:t>
            </a:r>
          </a:p>
          <a:p>
            <a:r>
              <a:rPr lang="en-US" altLang="zh-TW" dirty="0"/>
              <a:t>Otherwise, no packet is routed to the departure link at time $t$.</a:t>
            </a:r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en-US" altLang="zh-TW" dirty="0"/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{\bf (R2) Loss packets:}</a:t>
            </a:r>
          </a:p>
          <a:p>
            <a:r>
              <a:rPr lang="en-US" altLang="zh-TW" dirty="0"/>
              <a:t>If there is a {\color{blue}buffer overflow} at time $t$,</a:t>
            </a:r>
          </a:p>
          <a:p>
            <a:r>
              <a:rPr lang="en-US" altLang="zh-TW" dirty="0"/>
              <a:t>then {\color{blue}the lowest priority packet} (if any)</a:t>
            </a:r>
          </a:p>
          <a:p>
            <a:r>
              <a:rPr lang="en-US" altLang="zh-TW" dirty="0"/>
              <a:t>among all of the packets from the arrival link or the $m$ output links</a:t>
            </a:r>
          </a:p>
          <a:p>
            <a:r>
              <a:rPr lang="en-US" altLang="zh-TW" dirty="0"/>
              <a:t>of the last group of FIFO multiplexers with delay one at time $t$</a:t>
            </a:r>
          </a:p>
          <a:p>
            <a:r>
              <a:rPr lang="en-US" altLang="zh-TW" dirty="0"/>
              <a:t>is routed to {\color{blue}the loss link}.</a:t>
            </a:r>
          </a:p>
          <a:p>
            <a:r>
              <a:rPr lang="en-US" altLang="zh-TW" dirty="0"/>
              <a:t>Otherwise, no packet is routed to the loss link at time $t$.</a:t>
            </a:r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en-US" altLang="zh-TW" dirty="0"/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</a:t>
            </a:r>
          </a:p>
          <a:p>
            <a:r>
              <a:rPr lang="en-US" altLang="zh-TW" dirty="0"/>
              <a:t>{\bf (R3) Round-robin routing at the $k$ groups of FIFO multiplexers with delay one:}</a:t>
            </a:r>
          </a:p>
          <a:p>
            <a:r>
              <a:rPr lang="en-US" altLang="zh-TW" dirty="0"/>
              <a:t>{\color{blue}The other packets},</a:t>
            </a:r>
          </a:p>
          <a:p>
            <a:r>
              <a:rPr lang="en-US" altLang="zh-TW" dirty="0"/>
              <a:t>i.e., the packets not routed to the departure link</a:t>
            </a:r>
          </a:p>
          <a:p>
            <a:r>
              <a:rPr lang="en-US" altLang="zh-TW" dirty="0"/>
              <a:t>according to (R1) or the loss link according to (R2),</a:t>
            </a:r>
          </a:p>
          <a:p>
            <a:r>
              <a:rPr lang="en-US" altLang="zh-TW" dirty="0"/>
              <a:t>have to be stored in the buffer of the queue at time $t$.</a:t>
            </a:r>
          </a:p>
          <a:p>
            <a:r>
              <a:rPr lang="en-US" altLang="zh-TW" dirty="0"/>
              <a:t>For this, we assign a buffering tag $</a:t>
            </a:r>
            <a:r>
              <a:rPr lang="en-US" altLang="zh-TW" dirty="0" err="1"/>
              <a:t>i</a:t>
            </a:r>
            <a:r>
              <a:rPr lang="en-US" altLang="zh-TW" dirty="0"/>
              <a:t>$ to such a packet</a:t>
            </a:r>
          </a:p>
          <a:p>
            <a:r>
              <a:rPr lang="en-US" altLang="zh-TW" dirty="0"/>
              <a:t>if it is the $</a:t>
            </a:r>
            <a:r>
              <a:rPr lang="en-US" altLang="zh-TW" dirty="0" err="1"/>
              <a:t>i</a:t>
            </a:r>
            <a:r>
              <a:rPr lang="en-US" altLang="zh-TW" dirty="0"/>
              <a:t>^{\rm{</a:t>
            </a:r>
            <a:r>
              <a:rPr lang="en-US" altLang="zh-TW" dirty="0" err="1"/>
              <a:t>th</a:t>
            </a:r>
            <a:r>
              <a:rPr lang="en-US" altLang="zh-TW" dirty="0"/>
              <a:t>}}$ highest priority packet</a:t>
            </a:r>
          </a:p>
          <a:p>
            <a:r>
              <a:rPr lang="en-US" altLang="zh-TW" dirty="0"/>
              <a:t>among all of the packets that have to be buffered in the queue at time $t$.</a:t>
            </a:r>
          </a:p>
          <a:p>
            <a:r>
              <a:rPr lang="en-US" altLang="zh-TW" dirty="0"/>
              <a:t>The packets at the input links of the crossbar switch</a:t>
            </a:r>
          </a:p>
          <a:p>
            <a:r>
              <a:rPr lang="en-US" altLang="zh-TW" dirty="0"/>
              <a:t>that have to be buffered in the queue at time $t$</a:t>
            </a:r>
          </a:p>
          <a:p>
            <a:r>
              <a:rPr lang="en-US" altLang="zh-TW" dirty="0"/>
              <a:t>and have buffering tags belonging to the set {\color{blue}$\</a:t>
            </a:r>
            <a:r>
              <a:rPr lang="en-US" altLang="zh-TW" dirty="0" err="1"/>
              <a:t>Psi_i</a:t>
            </a:r>
            <a:r>
              <a:rPr lang="en-US" altLang="zh-TW" dirty="0"/>
              <a:t>$} are routed to</a:t>
            </a:r>
          </a:p>
          <a:p>
            <a:r>
              <a:rPr lang="en-US" altLang="zh-TW" dirty="0"/>
              <a:t>{\color{blue}the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of FIFO multiplexers with delay one} at time $t$ in a {\color{blue}round-robin} manner</a:t>
            </a:r>
          </a:p>
          <a:p>
            <a:r>
              <a:rPr lang="en-US" altLang="zh-TW" dirty="0"/>
              <a:t>so that load balancing can be achieved among the $m$ FIFO multiplexers with delay one</a:t>
            </a:r>
          </a:p>
          <a:p>
            <a:r>
              <a:rPr lang="en-US" altLang="zh-TW" dirty="0"/>
              <a:t>in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for all $</a:t>
            </a:r>
            <a:r>
              <a:rPr lang="en-US" altLang="zh-TW" dirty="0" err="1"/>
              <a:t>i</a:t>
            </a:r>
            <a:r>
              <a:rPr lang="en-US" altLang="zh-TW" dirty="0"/>
              <a:t>=1,2,\</a:t>
            </a:r>
            <a:r>
              <a:rPr lang="en-US" altLang="zh-TW" dirty="0" err="1"/>
              <a:t>ldots,k</a:t>
            </a:r>
            <a:r>
              <a:rPr lang="en-US" altLang="zh-TW" dirty="0"/>
              <a:t>$.</a:t>
            </a:r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66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5">
              <a:defRPr/>
            </a:pPr>
            <a:endParaRPr lang="en-US" altLang="zh-TW" dirty="0"/>
          </a:p>
          <a:p>
            <a:pPr defTabSz="914325">
              <a:defRPr/>
            </a:pPr>
            <a:r>
              <a:rPr lang="en-US" altLang="zh-TW" dirty="0"/>
              <a:t>%By </a:t>
            </a:r>
            <a:r>
              <a:rPr lang="en-US" altLang="zh-TW" dirty="0" err="1"/>
              <a:t>IguanaTex</a:t>
            </a:r>
            <a:r>
              <a:rPr lang="en-US" altLang="zh-TW" dirty="0"/>
              <a:t>%</a:t>
            </a:r>
          </a:p>
          <a:p>
            <a:pPr defTabSz="914325">
              <a:defRPr/>
            </a:pPr>
            <a:r>
              <a:rPr lang="en-US" altLang="zh-TW" dirty="0"/>
              <a:t>%Size: 18pts</a:t>
            </a:r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</a:t>
            </a:r>
          </a:p>
          <a:p>
            <a:r>
              <a:rPr lang="en-US" altLang="zh-TW" dirty="0"/>
              <a:t>{\bf (R3) (cont'd):}</a:t>
            </a:r>
          </a:p>
          <a:p>
            <a:r>
              <a:rPr lang="en-US" altLang="zh-TW" dirty="0"/>
              <a:t>Specifically, consider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group, where $1\</a:t>
            </a:r>
            <a:r>
              <a:rPr lang="en-US" altLang="zh-TW" dirty="0" err="1"/>
              <a:t>leq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\</a:t>
            </a:r>
            <a:r>
              <a:rPr lang="en-US" altLang="zh-TW" dirty="0" err="1"/>
              <a:t>leq</a:t>
            </a:r>
            <a:r>
              <a:rPr lang="en-US" altLang="zh-TW" dirty="0"/>
              <a:t> k$.</a:t>
            </a:r>
          </a:p>
          <a:p>
            <a:r>
              <a:rPr lang="en-US" altLang="zh-TW" dirty="0"/>
              <a:t>We call arrival link $\ell$ of the $j^{\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FIFO multiplexer with delay one</a:t>
            </a:r>
          </a:p>
          <a:p>
            <a:r>
              <a:rPr lang="en-US" altLang="zh-TW" dirty="0"/>
              <a:t>in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the $((\ell-1)m+j-1)^{\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input link</a:t>
            </a:r>
          </a:p>
          <a:p>
            <a:r>
              <a:rPr lang="en-US" altLang="zh-TW" dirty="0"/>
              <a:t>of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for $j=1,2,\</a:t>
            </a:r>
            <a:r>
              <a:rPr lang="en-US" altLang="zh-TW" dirty="0" err="1"/>
              <a:t>ldots,m</a:t>
            </a:r>
            <a:r>
              <a:rPr lang="en-US" altLang="zh-TW" dirty="0"/>
              <a:t>$ and $\ell=1,2,\</a:t>
            </a:r>
            <a:r>
              <a:rPr lang="en-US" altLang="zh-TW" dirty="0" err="1"/>
              <a:t>ldots,n</a:t>
            </a:r>
            <a:r>
              <a:rPr lang="en-US" altLang="zh-TW" dirty="0"/>
              <a:t>$.</a:t>
            </a:r>
          </a:p>
          <a:p>
            <a:r>
              <a:rPr lang="en-US" altLang="zh-TW" dirty="0"/>
              <a:t>As such, the inputs of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are numbered from 0 to $mn-1$.\\</a:t>
            </a:r>
          </a:p>
          <a:p>
            <a:r>
              <a:rPr lang="en-US" altLang="zh-TW" dirty="0"/>
              <a:t>Let $</a:t>
            </a:r>
            <a:r>
              <a:rPr lang="en-US" altLang="zh-TW" dirty="0" err="1"/>
              <a:t>u_i</a:t>
            </a:r>
            <a:r>
              <a:rPr lang="en-US" altLang="zh-TW" dirty="0"/>
              <a:t>(0)=0$.</a:t>
            </a:r>
          </a:p>
          <a:p>
            <a:r>
              <a:rPr lang="en-US" altLang="zh-TW" dirty="0"/>
              <a:t>At time $t\</a:t>
            </a:r>
            <a:r>
              <a:rPr lang="en-US" altLang="zh-TW" dirty="0" err="1"/>
              <a:t>geq</a:t>
            </a:r>
            <a:r>
              <a:rPr lang="en-US" altLang="zh-TW" dirty="0"/>
              <a:t> 1$, if there are $</a:t>
            </a:r>
            <a:r>
              <a:rPr lang="en-US" altLang="zh-TW" dirty="0" err="1"/>
              <a:t>r_i</a:t>
            </a:r>
            <a:r>
              <a:rPr lang="en-US" altLang="zh-TW" dirty="0"/>
              <a:t>(t)$ packets routed to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group,</a:t>
            </a:r>
          </a:p>
          <a:p>
            <a:r>
              <a:rPr lang="en-US" altLang="zh-TW" dirty="0"/>
              <a:t>then they are routed to the $(</a:t>
            </a:r>
            <a:r>
              <a:rPr lang="en-US" altLang="zh-TW" dirty="0" err="1"/>
              <a:t>u_i</a:t>
            </a:r>
            <a:r>
              <a:rPr lang="en-US" altLang="zh-TW" dirty="0"/>
              <a:t>(t-1)\mod </a:t>
            </a:r>
            <a:r>
              <a:rPr lang="en-US" altLang="zh-TW" dirty="0" err="1"/>
              <a:t>mn</a:t>
            </a:r>
            <a:r>
              <a:rPr lang="en-US" altLang="zh-TW" dirty="0"/>
              <a:t>)^{\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}}$,</a:t>
            </a:r>
          </a:p>
          <a:p>
            <a:r>
              <a:rPr lang="en-US" altLang="zh-TW" dirty="0"/>
              <a:t>$((</a:t>
            </a:r>
            <a:r>
              <a:rPr lang="en-US" altLang="zh-TW" dirty="0" err="1"/>
              <a:t>u_i</a:t>
            </a:r>
            <a:r>
              <a:rPr lang="en-US" altLang="zh-TW" dirty="0"/>
              <a:t>(t-1)+1)\mod </a:t>
            </a:r>
            <a:r>
              <a:rPr lang="en-US" altLang="zh-TW" dirty="0" err="1"/>
              <a:t>mn</a:t>
            </a:r>
            <a:r>
              <a:rPr lang="en-US" altLang="zh-TW" dirty="0"/>
              <a:t>)^{\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}},\</a:t>
            </a:r>
            <a:r>
              <a:rPr lang="en-US" altLang="zh-TW" dirty="0" err="1"/>
              <a:t>ldots</a:t>
            </a:r>
            <a:r>
              <a:rPr lang="en-US" altLang="zh-TW" dirty="0"/>
              <a:t>$, $((</a:t>
            </a:r>
            <a:r>
              <a:rPr lang="en-US" altLang="zh-TW" dirty="0" err="1"/>
              <a:t>u_i</a:t>
            </a:r>
            <a:r>
              <a:rPr lang="en-US" altLang="zh-TW" dirty="0"/>
              <a:t>(t-1)+</a:t>
            </a:r>
            <a:r>
              <a:rPr lang="en-US" altLang="zh-TW" dirty="0" err="1"/>
              <a:t>r_i</a:t>
            </a:r>
            <a:r>
              <a:rPr lang="en-US" altLang="zh-TW" dirty="0"/>
              <a:t>(t)-1)\mod </a:t>
            </a:r>
            <a:r>
              <a:rPr lang="en-US" altLang="zh-TW" dirty="0" err="1"/>
              <a:t>mn</a:t>
            </a:r>
            <a:r>
              <a:rPr lang="en-US" altLang="zh-TW" dirty="0"/>
              <a:t>)^{\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</a:t>
            </a:r>
          </a:p>
          <a:p>
            <a:r>
              <a:rPr lang="en-US" altLang="zh-TW" dirty="0"/>
              <a:t>input links of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in the order of increasing buffering tags,</a:t>
            </a:r>
          </a:p>
          <a:p>
            <a:r>
              <a:rPr lang="en-US" altLang="zh-TW" dirty="0"/>
              <a:t>and we update $</a:t>
            </a:r>
            <a:r>
              <a:rPr lang="en-US" altLang="zh-TW" dirty="0" err="1"/>
              <a:t>u_i</a:t>
            </a:r>
            <a:r>
              <a:rPr lang="en-US" altLang="zh-TW" dirty="0"/>
              <a:t>(t)$ as $</a:t>
            </a:r>
            <a:r>
              <a:rPr lang="en-US" altLang="zh-TW" dirty="0" err="1"/>
              <a:t>u_i</a:t>
            </a:r>
            <a:r>
              <a:rPr lang="en-US" altLang="zh-TW" dirty="0"/>
              <a:t>(t)=(</a:t>
            </a:r>
            <a:r>
              <a:rPr lang="en-US" altLang="zh-TW" dirty="0" err="1"/>
              <a:t>u_i</a:t>
            </a:r>
            <a:r>
              <a:rPr lang="en-US" altLang="zh-TW" dirty="0"/>
              <a:t>(t-1)+</a:t>
            </a:r>
            <a:r>
              <a:rPr lang="en-US" altLang="zh-TW" dirty="0" err="1"/>
              <a:t>r_i</a:t>
            </a:r>
            <a:r>
              <a:rPr lang="en-US" altLang="zh-TW" dirty="0"/>
              <a:t>(t))\mod </a:t>
            </a:r>
            <a:r>
              <a:rPr lang="en-US" altLang="zh-TW" dirty="0" err="1"/>
              <a:t>mn</a:t>
            </a:r>
            <a:r>
              <a:rPr lang="en-US" altLang="zh-TW" dirty="0"/>
              <a:t>$.</a:t>
            </a:r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6212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5">
              <a:defRPr/>
            </a:pPr>
            <a:endParaRPr lang="en-US" altLang="zh-TW" dirty="0"/>
          </a:p>
          <a:p>
            <a:pPr defTabSz="914325">
              <a:defRPr/>
            </a:pPr>
            <a:r>
              <a:rPr lang="en-US" altLang="zh-TW" dirty="0"/>
              <a:t>%By </a:t>
            </a:r>
            <a:r>
              <a:rPr lang="en-US" altLang="zh-TW" dirty="0" err="1"/>
              <a:t>IguanaTex</a:t>
            </a:r>
            <a:r>
              <a:rPr lang="en-US" altLang="zh-TW" dirty="0"/>
              <a:t>%</a:t>
            </a:r>
          </a:p>
          <a:p>
            <a:pPr defTabSz="914325">
              <a:defRPr/>
            </a:pPr>
            <a:r>
              <a:rPr lang="en-US" altLang="zh-TW" dirty="0"/>
              <a:t>%Size: 18pts</a:t>
            </a:r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</a:t>
            </a:r>
          </a:p>
          <a:p>
            <a:r>
              <a:rPr lang="en-US" altLang="zh-TW" dirty="0"/>
              <a:t>{\bf (R3) (cont'd):}</a:t>
            </a:r>
          </a:p>
          <a:p>
            <a:r>
              <a:rPr lang="en-US" altLang="zh-TW" dirty="0"/>
              <a:t>Specifically, consider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group, where $1\</a:t>
            </a:r>
            <a:r>
              <a:rPr lang="en-US" altLang="zh-TW" dirty="0" err="1"/>
              <a:t>leq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\</a:t>
            </a:r>
            <a:r>
              <a:rPr lang="en-US" altLang="zh-TW" dirty="0" err="1"/>
              <a:t>leq</a:t>
            </a:r>
            <a:r>
              <a:rPr lang="en-US" altLang="zh-TW" dirty="0"/>
              <a:t> k$.</a:t>
            </a:r>
          </a:p>
          <a:p>
            <a:r>
              <a:rPr lang="en-US" altLang="zh-TW" dirty="0"/>
              <a:t>We call arrival link $\ell$ of the $j^{\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FIFO multiplexer with delay one</a:t>
            </a:r>
          </a:p>
          <a:p>
            <a:r>
              <a:rPr lang="en-US" altLang="zh-TW" dirty="0"/>
              <a:t>in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the $((\ell-1)m+j-1)^{\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input link</a:t>
            </a:r>
          </a:p>
          <a:p>
            <a:r>
              <a:rPr lang="en-US" altLang="zh-TW" dirty="0"/>
              <a:t>of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for $j=1,2,\</a:t>
            </a:r>
            <a:r>
              <a:rPr lang="en-US" altLang="zh-TW" dirty="0" err="1"/>
              <a:t>ldots,m</a:t>
            </a:r>
            <a:r>
              <a:rPr lang="en-US" altLang="zh-TW" dirty="0"/>
              <a:t>$ and $\ell=1,2,\</a:t>
            </a:r>
            <a:r>
              <a:rPr lang="en-US" altLang="zh-TW" dirty="0" err="1"/>
              <a:t>ldots,n</a:t>
            </a:r>
            <a:r>
              <a:rPr lang="en-US" altLang="zh-TW" dirty="0"/>
              <a:t>$.</a:t>
            </a:r>
          </a:p>
          <a:p>
            <a:r>
              <a:rPr lang="en-US" altLang="zh-TW" dirty="0"/>
              <a:t>As such, the inputs of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are numbered from 0 to $mn-1$.\\</a:t>
            </a:r>
          </a:p>
          <a:p>
            <a:r>
              <a:rPr lang="en-US" altLang="zh-TW" dirty="0"/>
              <a:t>Let $</a:t>
            </a:r>
            <a:r>
              <a:rPr lang="en-US" altLang="zh-TW" dirty="0" err="1"/>
              <a:t>u_i</a:t>
            </a:r>
            <a:r>
              <a:rPr lang="en-US" altLang="zh-TW" dirty="0"/>
              <a:t>(0)=0$.</a:t>
            </a:r>
          </a:p>
          <a:p>
            <a:r>
              <a:rPr lang="en-US" altLang="zh-TW" dirty="0"/>
              <a:t>At time $t\</a:t>
            </a:r>
            <a:r>
              <a:rPr lang="en-US" altLang="zh-TW" dirty="0" err="1"/>
              <a:t>geq</a:t>
            </a:r>
            <a:r>
              <a:rPr lang="en-US" altLang="zh-TW" dirty="0"/>
              <a:t> 1$, if there are $</a:t>
            </a:r>
            <a:r>
              <a:rPr lang="en-US" altLang="zh-TW" dirty="0" err="1"/>
              <a:t>r_i</a:t>
            </a:r>
            <a:r>
              <a:rPr lang="en-US" altLang="zh-TW" dirty="0"/>
              <a:t>(t)$ packets routed to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group,</a:t>
            </a:r>
          </a:p>
          <a:p>
            <a:r>
              <a:rPr lang="en-US" altLang="zh-TW" dirty="0"/>
              <a:t>then they are routed to the $(</a:t>
            </a:r>
            <a:r>
              <a:rPr lang="en-US" altLang="zh-TW" dirty="0" err="1"/>
              <a:t>u_i</a:t>
            </a:r>
            <a:r>
              <a:rPr lang="en-US" altLang="zh-TW" dirty="0"/>
              <a:t>(t-1)\mod </a:t>
            </a:r>
            <a:r>
              <a:rPr lang="en-US" altLang="zh-TW" dirty="0" err="1"/>
              <a:t>mn</a:t>
            </a:r>
            <a:r>
              <a:rPr lang="en-US" altLang="zh-TW" dirty="0"/>
              <a:t>)^{\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}}$,</a:t>
            </a:r>
          </a:p>
          <a:p>
            <a:r>
              <a:rPr lang="en-US" altLang="zh-TW" dirty="0"/>
              <a:t>$((</a:t>
            </a:r>
            <a:r>
              <a:rPr lang="en-US" altLang="zh-TW" dirty="0" err="1"/>
              <a:t>u_i</a:t>
            </a:r>
            <a:r>
              <a:rPr lang="en-US" altLang="zh-TW" dirty="0"/>
              <a:t>(t-1)+1)\mod </a:t>
            </a:r>
            <a:r>
              <a:rPr lang="en-US" altLang="zh-TW" dirty="0" err="1"/>
              <a:t>mn</a:t>
            </a:r>
            <a:r>
              <a:rPr lang="en-US" altLang="zh-TW" dirty="0"/>
              <a:t>)^{\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}},\</a:t>
            </a:r>
            <a:r>
              <a:rPr lang="en-US" altLang="zh-TW" dirty="0" err="1"/>
              <a:t>ldots</a:t>
            </a:r>
            <a:r>
              <a:rPr lang="en-US" altLang="zh-TW" dirty="0"/>
              <a:t>$, $((</a:t>
            </a:r>
            <a:r>
              <a:rPr lang="en-US" altLang="zh-TW" dirty="0" err="1"/>
              <a:t>u_i</a:t>
            </a:r>
            <a:r>
              <a:rPr lang="en-US" altLang="zh-TW" dirty="0"/>
              <a:t>(t-1)+</a:t>
            </a:r>
            <a:r>
              <a:rPr lang="en-US" altLang="zh-TW" dirty="0" err="1"/>
              <a:t>r_i</a:t>
            </a:r>
            <a:r>
              <a:rPr lang="en-US" altLang="zh-TW" dirty="0"/>
              <a:t>(t)-1)\mod </a:t>
            </a:r>
            <a:r>
              <a:rPr lang="en-US" altLang="zh-TW" dirty="0" err="1"/>
              <a:t>mn</a:t>
            </a:r>
            <a:r>
              <a:rPr lang="en-US" altLang="zh-TW" dirty="0"/>
              <a:t>)^{\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</a:t>
            </a:r>
          </a:p>
          <a:p>
            <a:r>
              <a:rPr lang="en-US" altLang="zh-TW" dirty="0"/>
              <a:t>input links of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in the order of increasing buffering tags,</a:t>
            </a:r>
          </a:p>
          <a:p>
            <a:r>
              <a:rPr lang="en-US" altLang="zh-TW" dirty="0"/>
              <a:t>and we update $</a:t>
            </a:r>
            <a:r>
              <a:rPr lang="en-US" altLang="zh-TW" dirty="0" err="1"/>
              <a:t>u_i</a:t>
            </a:r>
            <a:r>
              <a:rPr lang="en-US" altLang="zh-TW" dirty="0"/>
              <a:t>(t)$ as $</a:t>
            </a:r>
            <a:r>
              <a:rPr lang="en-US" altLang="zh-TW" dirty="0" err="1"/>
              <a:t>u_i</a:t>
            </a:r>
            <a:r>
              <a:rPr lang="en-US" altLang="zh-TW" dirty="0"/>
              <a:t>(t)=(</a:t>
            </a:r>
            <a:r>
              <a:rPr lang="en-US" altLang="zh-TW" dirty="0" err="1"/>
              <a:t>u_i</a:t>
            </a:r>
            <a:r>
              <a:rPr lang="en-US" altLang="zh-TW" dirty="0"/>
              <a:t>(t-1)+</a:t>
            </a:r>
            <a:r>
              <a:rPr lang="en-US" altLang="zh-TW" dirty="0" err="1"/>
              <a:t>r_i</a:t>
            </a:r>
            <a:r>
              <a:rPr lang="en-US" altLang="zh-TW" dirty="0"/>
              <a:t>(t))\mod </a:t>
            </a:r>
            <a:r>
              <a:rPr lang="en-US" altLang="zh-TW" dirty="0" err="1"/>
              <a:t>mn</a:t>
            </a:r>
            <a:r>
              <a:rPr lang="en-US" altLang="zh-TW" dirty="0"/>
              <a:t>$.</a:t>
            </a:r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en-US" altLang="zh-TW" dirty="0"/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It is clear that $</a:t>
            </a:r>
            <a:r>
              <a:rPr lang="en-US" altLang="zh-TW" dirty="0" err="1"/>
              <a:t>u_i</a:t>
            </a:r>
            <a:r>
              <a:rPr lang="en-US" altLang="zh-TW" dirty="0"/>
              <a:t>(t)$ is the index of the input link of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</a:t>
            </a:r>
          </a:p>
          <a:p>
            <a:r>
              <a:rPr lang="en-US" altLang="zh-TW" dirty="0"/>
              <a:t>that will be firstly used by the packets routed to 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at time $t$.</a:t>
            </a:r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344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pPr defTabSz="914325">
              <a:defRPr/>
            </a:pPr>
            <a:r>
              <a:rPr lang="en-US" altLang="zh-TW" dirty="0"/>
              <a:t>%By </a:t>
            </a:r>
            <a:r>
              <a:rPr lang="en-US" altLang="zh-TW" dirty="0" err="1"/>
              <a:t>IguanaTex</a:t>
            </a:r>
            <a:r>
              <a:rPr lang="en-US" altLang="zh-TW" dirty="0"/>
              <a:t>%</a:t>
            </a:r>
          </a:p>
          <a:p>
            <a:pPr defTabSz="914325">
              <a:defRPr/>
            </a:pPr>
            <a:r>
              <a:rPr lang="en-US" altLang="zh-TW" dirty="0"/>
              <a:t>%Size: 18pts</a:t>
            </a:r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noindent</a:t>
            </a:r>
            <a:r>
              <a:rPr lang="en-US" altLang="zh-TW" dirty="0"/>
              <a:t>{\</a:t>
            </a:r>
            <a:r>
              <a:rPr lang="en-US" altLang="zh-TW" dirty="0" err="1"/>
              <a:t>textbf</a:t>
            </a:r>
            <a:r>
              <a:rPr lang="en-US" altLang="zh-TW" dirty="0"/>
              <a:t>{\color{blue}Theorem}}\\</a:t>
            </a:r>
          </a:p>
          <a:p>
            <a:r>
              <a:rPr lang="en-US" altLang="zh-TW" dirty="0"/>
              <a:t>Suppose that $1\</a:t>
            </a:r>
            <a:r>
              <a:rPr lang="en-US" altLang="zh-TW" dirty="0" err="1"/>
              <a:t>leq</a:t>
            </a:r>
            <a:r>
              <a:rPr lang="en-US" altLang="zh-TW" dirty="0"/>
              <a:t> s\</a:t>
            </a:r>
            <a:r>
              <a:rPr lang="en-US" altLang="zh-TW" dirty="0" err="1"/>
              <a:t>leq</a:t>
            </a:r>
            <a:r>
              <a:rPr lang="en-US" altLang="zh-TW" dirty="0"/>
              <a:t> k-1$ and $m\</a:t>
            </a:r>
            <a:r>
              <a:rPr lang="en-US" altLang="zh-TW" dirty="0" err="1"/>
              <a:t>geq</a:t>
            </a:r>
            <a:r>
              <a:rPr lang="en-US" altLang="zh-TW" dirty="0"/>
              <a:t> 1$,</a:t>
            </a:r>
          </a:p>
          <a:p>
            <a:r>
              <a:rPr lang="en-US" altLang="zh-TW" dirty="0"/>
              <a:t>and suppose that the feedback system is started from an empty system and is operated under the priority-based routing policy in (R1)--(R3).\\</a:t>
            </a:r>
          </a:p>
          <a:p>
            <a:r>
              <a:rPr lang="en-US" altLang="zh-TW" dirty="0"/>
              <a:t>Then the feedback system can be operated as an optical priority queue with buffer size $</a:t>
            </a:r>
            <a:r>
              <a:rPr lang="en-US" altLang="zh-TW" dirty="0" err="1"/>
              <a:t>U_k</a:t>
            </a:r>
            <a:r>
              <a:rPr lang="en-US" altLang="zh-TW" dirty="0"/>
              <a:t>$ if $n,B_1,B_2,\</a:t>
            </a:r>
            <a:r>
              <a:rPr lang="en-US" altLang="zh-TW" dirty="0" err="1"/>
              <a:t>ldots,B_k</a:t>
            </a:r>
            <a:r>
              <a:rPr lang="en-US" altLang="zh-TW" dirty="0"/>
              <a:t>,|\Psi_1|,|\Psi_2|,\</a:t>
            </a:r>
            <a:r>
              <a:rPr lang="en-US" altLang="zh-TW" dirty="0" err="1"/>
              <a:t>ldots</a:t>
            </a:r>
            <a:r>
              <a:rPr lang="en-US" altLang="zh-TW" dirty="0"/>
              <a:t>,|\</a:t>
            </a:r>
            <a:r>
              <a:rPr lang="en-US" altLang="zh-TW" dirty="0" err="1"/>
              <a:t>Psi_k</a:t>
            </a:r>
            <a:r>
              <a:rPr lang="en-US" altLang="zh-TW" dirty="0"/>
              <a:t>|$</a:t>
            </a:r>
          </a:p>
          <a:p>
            <a:r>
              <a:rPr lang="en-US" altLang="zh-TW" dirty="0"/>
              <a:t>satisfy the following conditions in (A1)--(A3):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bdescription</a:t>
            </a:r>
            <a:endParaRPr lang="en-US" altLang="zh-TW" dirty="0"/>
          </a:p>
          <a:p>
            <a:r>
              <a:rPr lang="en-US" altLang="zh-TW" dirty="0"/>
              <a:t>\item[\</a:t>
            </a:r>
            <a:r>
              <a:rPr lang="en-US" altLang="zh-TW" dirty="0" err="1"/>
              <a:t>textnormal</a:t>
            </a:r>
            <a:r>
              <a:rPr lang="en-US" altLang="zh-TW" dirty="0"/>
              <a:t>{(A1)}] $n\</a:t>
            </a:r>
            <a:r>
              <a:rPr lang="en-US" altLang="zh-TW" dirty="0" err="1"/>
              <a:t>geq</a:t>
            </a:r>
            <a:r>
              <a:rPr lang="en-US" altLang="zh-TW" dirty="0"/>
              <a:t> \min\{2s+1,k\}+1$.</a:t>
            </a:r>
          </a:p>
          <a:p>
            <a:r>
              <a:rPr lang="en-US" altLang="zh-TW" dirty="0"/>
              <a:t>\item[\</a:t>
            </a:r>
            <a:r>
              <a:rPr lang="en-US" altLang="zh-TW" dirty="0" err="1"/>
              <a:t>textnormal</a:t>
            </a:r>
            <a:r>
              <a:rPr lang="en-US" altLang="zh-TW" dirty="0"/>
              <a:t>{(A2)}] $B_1=</a:t>
            </a:r>
            <a:r>
              <a:rPr lang="en-US" altLang="zh-TW" dirty="0" err="1"/>
              <a:t>B_k</a:t>
            </a:r>
            <a:r>
              <a:rPr lang="en-US" altLang="zh-TW" dirty="0"/>
              <a:t>=1$,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beq</a:t>
            </a:r>
            <a:r>
              <a:rPr lang="en-US" altLang="zh-TW" dirty="0"/>
              <a:t>{}</a:t>
            </a:r>
          </a:p>
          <a:p>
            <a:r>
              <a:rPr lang="en-US" altLang="zh-TW" dirty="0"/>
              <a:t>1\</a:t>
            </a:r>
            <a:r>
              <a:rPr lang="en-US" altLang="zh-TW" dirty="0" err="1"/>
              <a:t>leq</a:t>
            </a:r>
            <a:r>
              <a:rPr lang="en-US" altLang="zh-TW" dirty="0"/>
              <a:t> </a:t>
            </a:r>
            <a:r>
              <a:rPr lang="en-US" altLang="zh-TW" dirty="0" err="1"/>
              <a:t>B_i</a:t>
            </a:r>
            <a:r>
              <a:rPr lang="en-US" altLang="zh-TW" dirty="0"/>
              <a:t>\</a:t>
            </a:r>
            <a:r>
              <a:rPr lang="en-US" altLang="zh-TW" dirty="0" err="1"/>
              <a:t>leq</a:t>
            </a:r>
            <a:endParaRPr lang="en-US" altLang="zh-TW" dirty="0"/>
          </a:p>
          <a:p>
            <a:r>
              <a:rPr lang="en-US" altLang="zh-TW" dirty="0"/>
              <a:t>\</a:t>
            </a:r>
            <a:r>
              <a:rPr lang="en-US" altLang="zh-TW" dirty="0" err="1"/>
              <a:t>bcases</a:t>
            </a:r>
            <a:endParaRPr lang="en-US" altLang="zh-TW" dirty="0"/>
          </a:p>
          <a:p>
            <a:r>
              <a:rPr lang="en-US" altLang="zh-TW" dirty="0"/>
              <a:t>U_{i-1}, \</a:t>
            </a:r>
            <a:r>
              <a:rPr lang="en-US" altLang="zh-TW" dirty="0" err="1"/>
              <a:t>textrm</a:t>
            </a:r>
            <a:r>
              <a:rPr lang="en-US" altLang="zh-TW" dirty="0"/>
              <a:t>{ if } 2\</a:t>
            </a:r>
            <a:r>
              <a:rPr lang="en-US" altLang="zh-TW" dirty="0" err="1"/>
              <a:t>leq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\</a:t>
            </a:r>
            <a:r>
              <a:rPr lang="en-US" altLang="zh-TW" dirty="0" err="1"/>
              <a:t>leq</a:t>
            </a:r>
            <a:r>
              <a:rPr lang="en-US" altLang="zh-TW" dirty="0"/>
              <a:t> s,\\</a:t>
            </a:r>
          </a:p>
          <a:p>
            <a:r>
              <a:rPr lang="en-US" altLang="zh-TW" dirty="0"/>
              <a:t>U_{i-1}-U_{i-s-1}, \</a:t>
            </a:r>
            <a:r>
              <a:rPr lang="en-US" altLang="zh-TW" dirty="0" err="1"/>
              <a:t>textrm</a:t>
            </a:r>
            <a:r>
              <a:rPr lang="en-US" altLang="zh-TW" dirty="0"/>
              <a:t>{ if } s+1\</a:t>
            </a:r>
            <a:r>
              <a:rPr lang="en-US" altLang="zh-TW" dirty="0" err="1"/>
              <a:t>leq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\</a:t>
            </a:r>
            <a:r>
              <a:rPr lang="en-US" altLang="zh-TW" dirty="0" err="1"/>
              <a:t>leq</a:t>
            </a:r>
            <a:r>
              <a:rPr lang="en-US" altLang="zh-TW" dirty="0"/>
              <a:t> k,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ecases</a:t>
            </a:r>
            <a:r>
              <a:rPr lang="en-US" altLang="zh-TW" dirty="0"/>
              <a:t> \</a:t>
            </a:r>
            <a:r>
              <a:rPr lang="en-US" altLang="zh-TW" dirty="0" err="1"/>
              <a:t>nn</a:t>
            </a:r>
            <a:endParaRPr lang="en-US" altLang="zh-TW" dirty="0"/>
          </a:p>
          <a:p>
            <a:r>
              <a:rPr lang="en-US" altLang="zh-TW" dirty="0"/>
              <a:t>\</a:t>
            </a:r>
            <a:r>
              <a:rPr lang="en-US" altLang="zh-TW" dirty="0" err="1"/>
              <a:t>eeq</a:t>
            </a:r>
            <a:endParaRPr lang="en-US" altLang="zh-TW" dirty="0"/>
          </a:p>
          <a:p>
            <a:r>
              <a:rPr lang="en-US" altLang="zh-TW" dirty="0"/>
              <a:t>and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beq</a:t>
            </a:r>
            <a:r>
              <a:rPr lang="en-US" altLang="zh-TW" dirty="0"/>
              <a:t>{}</a:t>
            </a:r>
          </a:p>
          <a:p>
            <a:r>
              <a:rPr lang="en-US" altLang="zh-TW" dirty="0"/>
              <a:t>1\</a:t>
            </a:r>
            <a:r>
              <a:rPr lang="en-US" altLang="zh-TW" dirty="0" err="1"/>
              <a:t>leq</a:t>
            </a:r>
            <a:r>
              <a:rPr lang="en-US" altLang="zh-TW" dirty="0"/>
              <a:t> </a:t>
            </a:r>
            <a:r>
              <a:rPr lang="en-US" altLang="zh-TW" dirty="0" err="1"/>
              <a:t>B_i</a:t>
            </a:r>
            <a:r>
              <a:rPr lang="en-US" altLang="zh-TW" dirty="0"/>
              <a:t>\</a:t>
            </a:r>
            <a:r>
              <a:rPr lang="en-US" altLang="zh-TW" dirty="0" err="1"/>
              <a:t>leq</a:t>
            </a:r>
            <a:endParaRPr lang="en-US" altLang="zh-TW" dirty="0"/>
          </a:p>
          <a:p>
            <a:r>
              <a:rPr lang="en-US" altLang="zh-TW" dirty="0"/>
              <a:t>\</a:t>
            </a:r>
            <a:r>
              <a:rPr lang="en-US" altLang="zh-TW" dirty="0" err="1"/>
              <a:t>bcases</a:t>
            </a:r>
            <a:endParaRPr lang="en-US" altLang="zh-TW" dirty="0"/>
          </a:p>
          <a:p>
            <a:r>
              <a:rPr lang="en-US" altLang="zh-TW" dirty="0"/>
              <a:t>U_{</a:t>
            </a:r>
            <a:r>
              <a:rPr lang="en-US" altLang="zh-TW" dirty="0" err="1"/>
              <a:t>i+s</a:t>
            </a:r>
            <a:r>
              <a:rPr lang="en-US" altLang="zh-TW" dirty="0"/>
              <a:t>}-</a:t>
            </a:r>
            <a:r>
              <a:rPr lang="en-US" altLang="zh-TW" dirty="0" err="1"/>
              <a:t>U_i</a:t>
            </a:r>
            <a:r>
              <a:rPr lang="en-US" altLang="zh-TW" dirty="0"/>
              <a:t>, \</a:t>
            </a:r>
            <a:r>
              <a:rPr lang="en-US" altLang="zh-TW" dirty="0" err="1"/>
              <a:t>textrm</a:t>
            </a:r>
            <a:r>
              <a:rPr lang="en-US" altLang="zh-TW" dirty="0"/>
              <a:t>{ if } 1\</a:t>
            </a:r>
            <a:r>
              <a:rPr lang="en-US" altLang="zh-TW" dirty="0" err="1"/>
              <a:t>leq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\</a:t>
            </a:r>
            <a:r>
              <a:rPr lang="en-US" altLang="zh-TW" dirty="0" err="1"/>
              <a:t>leq</a:t>
            </a:r>
            <a:r>
              <a:rPr lang="en-US" altLang="zh-TW" dirty="0"/>
              <a:t> k-s,\\</a:t>
            </a:r>
          </a:p>
          <a:p>
            <a:r>
              <a:rPr lang="en-US" altLang="zh-TW" dirty="0" err="1"/>
              <a:t>U_k-U_i</a:t>
            </a:r>
            <a:r>
              <a:rPr lang="en-US" altLang="zh-TW" dirty="0"/>
              <a:t>, \</a:t>
            </a:r>
            <a:r>
              <a:rPr lang="en-US" altLang="zh-TW" dirty="0" err="1"/>
              <a:t>textrm</a:t>
            </a:r>
            <a:r>
              <a:rPr lang="en-US" altLang="zh-TW" dirty="0"/>
              <a:t>{ if } k-s+1\</a:t>
            </a:r>
            <a:r>
              <a:rPr lang="en-US" altLang="zh-TW" dirty="0" err="1"/>
              <a:t>leq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\</a:t>
            </a:r>
            <a:r>
              <a:rPr lang="en-US" altLang="zh-TW" dirty="0" err="1"/>
              <a:t>leq</a:t>
            </a:r>
            <a:r>
              <a:rPr lang="en-US" altLang="zh-TW" dirty="0"/>
              <a:t> k-1.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ecases</a:t>
            </a:r>
            <a:r>
              <a:rPr lang="en-US" altLang="zh-TW" dirty="0"/>
              <a:t> \</a:t>
            </a:r>
            <a:r>
              <a:rPr lang="en-US" altLang="zh-TW" dirty="0" err="1"/>
              <a:t>nn</a:t>
            </a:r>
            <a:endParaRPr lang="en-US" altLang="zh-TW" dirty="0"/>
          </a:p>
          <a:p>
            <a:r>
              <a:rPr lang="en-US" altLang="zh-TW" dirty="0"/>
              <a:t>\</a:t>
            </a:r>
            <a:r>
              <a:rPr lang="en-US" altLang="zh-TW" dirty="0" err="1"/>
              <a:t>eeq</a:t>
            </a:r>
            <a:endParaRPr lang="en-US" altLang="zh-TW" dirty="0"/>
          </a:p>
          <a:p>
            <a:r>
              <a:rPr lang="en-US" altLang="zh-TW" dirty="0"/>
              <a:t>\item[\</a:t>
            </a:r>
            <a:r>
              <a:rPr lang="en-US" altLang="zh-TW" dirty="0" err="1"/>
              <a:t>textnormal</a:t>
            </a:r>
            <a:r>
              <a:rPr lang="en-US" altLang="zh-TW" dirty="0"/>
              <a:t>{(A3)}] $|\</a:t>
            </a:r>
            <a:r>
              <a:rPr lang="en-US" altLang="zh-TW" dirty="0" err="1"/>
              <a:t>Psi_i</a:t>
            </a:r>
            <a:r>
              <a:rPr lang="en-US" altLang="zh-TW" dirty="0"/>
              <a:t>|\</a:t>
            </a:r>
            <a:r>
              <a:rPr lang="en-US" altLang="zh-TW" dirty="0" err="1"/>
              <a:t>leq</a:t>
            </a:r>
            <a:r>
              <a:rPr lang="en-US" altLang="zh-TW" dirty="0"/>
              <a:t> (m-1)B_i+1$ for $</a:t>
            </a:r>
            <a:r>
              <a:rPr lang="en-US" altLang="zh-TW" dirty="0" err="1"/>
              <a:t>i</a:t>
            </a:r>
            <a:r>
              <a:rPr lang="en-US" altLang="zh-TW" dirty="0"/>
              <a:t>=1,2,\</a:t>
            </a:r>
            <a:r>
              <a:rPr lang="en-US" altLang="zh-TW" dirty="0" err="1"/>
              <a:t>ldots,k</a:t>
            </a:r>
            <a:r>
              <a:rPr lang="en-US" altLang="zh-TW" dirty="0"/>
              <a:t>$.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edescription</a:t>
            </a:r>
            <a:endParaRPr lang="en-US" altLang="zh-TW" dirty="0"/>
          </a:p>
          <a:p>
            <a:r>
              <a:rPr lang="en-US" altLang="zh-TW" dirty="0"/>
              <a:t>\end{document}</a:t>
            </a:r>
          </a:p>
          <a:p>
            <a:endParaRPr lang="en-US" altLang="zh-TW" dirty="0"/>
          </a:p>
          <a:p>
            <a:pPr defTabSz="914325">
              <a:defRPr/>
            </a:pPr>
            <a:r>
              <a:rPr lang="en-US" altLang="zh-TW" dirty="0"/>
              <a:t>%Size: 12pts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documentclass</a:t>
            </a:r>
            <a:r>
              <a:rPr lang="en-US" altLang="zh-TW" dirty="0"/>
              <a:t>{article}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usepackage</a:t>
            </a:r>
            <a:r>
              <a:rPr lang="en-US" altLang="zh-TW" dirty="0"/>
              <a:t>{</a:t>
            </a:r>
            <a:r>
              <a:rPr lang="en-US" altLang="zh-TW" dirty="0" err="1"/>
              <a:t>amsmath</a:t>
            </a:r>
            <a:r>
              <a:rPr lang="en-US" altLang="zh-TW" dirty="0"/>
              <a:t>, color}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renewcommand</a:t>
            </a:r>
            <a:r>
              <a:rPr lang="en-US" altLang="zh-TW" dirty="0"/>
              <a:t>{\</a:t>
            </a:r>
            <a:r>
              <a:rPr lang="en-US" altLang="zh-TW" dirty="0" err="1"/>
              <a:t>familydefault</a:t>
            </a:r>
            <a:r>
              <a:rPr lang="en-US" altLang="zh-TW" dirty="0"/>
              <a:t>}{\</a:t>
            </a:r>
            <a:r>
              <a:rPr lang="en-US" altLang="zh-TW" dirty="0" err="1"/>
              <a:t>sfdefault</a:t>
            </a:r>
            <a:r>
              <a:rPr lang="en-US" altLang="zh-TW" dirty="0"/>
              <a:t>}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pagestyle</a:t>
            </a:r>
            <a:r>
              <a:rPr lang="en-US" altLang="zh-TW" dirty="0"/>
              <a:t>{empty}</a:t>
            </a:r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</a:t>
            </a:r>
            <a:r>
              <a:rPr lang="en-US" altLang="zh-TW" dirty="0" err="1"/>
              <a:t>minipage</a:t>
            </a:r>
            <a:r>
              <a:rPr lang="en-US" altLang="zh-TW" dirty="0"/>
              <a:t>}{570pt}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noindent</a:t>
            </a:r>
            <a:r>
              <a:rPr lang="en-US" altLang="zh-TW" dirty="0"/>
              <a:t>\color{red}</a:t>
            </a:r>
          </a:p>
          <a:p>
            <a:r>
              <a:rPr lang="en-US" altLang="zh-TW" dirty="0"/>
              <a:t>J. Cheng, C.-Y. Wang, and B. Tang, ``Constructions of optical priority queues under a priority-based routing policy,''</a:t>
            </a:r>
          </a:p>
          <a:p>
            <a:r>
              <a:rPr lang="en-US" altLang="zh-TW" dirty="0"/>
              <a:t>in \</a:t>
            </a:r>
            <a:r>
              <a:rPr lang="en-US" altLang="zh-TW" dirty="0" err="1"/>
              <a:t>emph</a:t>
            </a:r>
            <a:r>
              <a:rPr lang="en-US" altLang="zh-TW" dirty="0"/>
              <a:t>{Proceedings IEEE International Conference on Computer and Communications (ICCC'19)}\/,</a:t>
            </a:r>
          </a:p>
          <a:p>
            <a:r>
              <a:rPr lang="en-US" altLang="zh-TW" dirty="0"/>
              <a:t>Chengdu, China, December~6--9, 2019.</a:t>
            </a:r>
          </a:p>
          <a:p>
            <a:r>
              <a:rPr lang="en-US" altLang="zh-TW" dirty="0"/>
              <a:t>\end{</a:t>
            </a:r>
            <a:r>
              <a:rPr lang="en-US" altLang="zh-TW" dirty="0" err="1"/>
              <a:t>minipage</a:t>
            </a:r>
            <a:r>
              <a:rPr lang="en-US" altLang="zh-TW" dirty="0"/>
              <a:t>}</a:t>
            </a:r>
          </a:p>
          <a:p>
            <a:r>
              <a:rPr lang="en-US" altLang="zh-TW" dirty="0"/>
              <a:t>\end{document}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4105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781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6851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4026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3802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5850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962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8127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6441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3446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0902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946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8921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479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1028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1924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959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805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>
            <a:extLst>
              <a:ext uri="{FF2B5EF4-FFF2-40B4-BE49-F238E27FC236}">
                <a16:creationId xmlns:a16="http://schemas.microsoft.com/office/drawing/2014/main" id="{144119FD-AFFC-4AB1-802E-0C8AA6C1B2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>
            <a:extLst>
              <a:ext uri="{FF2B5EF4-FFF2-40B4-BE49-F238E27FC236}">
                <a16:creationId xmlns:a16="http://schemas.microsoft.com/office/drawing/2014/main" id="{B2CB90B2-001F-4B98-922A-97EED5ABD4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0660" name="投影片編號版面配置區 3">
            <a:extLst>
              <a:ext uri="{FF2B5EF4-FFF2-40B4-BE49-F238E27FC236}">
                <a16:creationId xmlns:a16="http://schemas.microsoft.com/office/drawing/2014/main" id="{7DF0222D-FE0F-4DDC-B3B4-B3F78F1A8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889" indent="-285727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2905" indent="-22858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067" indent="-22858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230" indent="-22858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8717" indent="-22858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D1FD852-FF70-46EC-9F40-FF4FC2A98622}" type="slidenum">
              <a:rPr lang="zh-TW" altLang="en-US"/>
              <a:pPr eaLnBrk="1" hangingPunct="1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469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067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9352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9785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3839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3140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7053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4686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7307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379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03430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27491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44873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07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4413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67258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70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47714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71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15139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04594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73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18410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531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43230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75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12163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76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4934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77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56474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79166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79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3794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80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35423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56937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82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465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595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209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5">
              <a:defRPr/>
            </a:pPr>
            <a:endParaRPr lang="en-US" altLang="zh-TW" dirty="0"/>
          </a:p>
          <a:p>
            <a:pPr defTabSz="914325">
              <a:defRPr/>
            </a:pPr>
            <a:r>
              <a:rPr lang="en-US" altLang="zh-TW" dirty="0"/>
              <a:t>%By </a:t>
            </a:r>
            <a:r>
              <a:rPr lang="en-US" altLang="zh-TW" dirty="0" err="1"/>
              <a:t>IguanaTex</a:t>
            </a:r>
            <a:r>
              <a:rPr lang="en-US" altLang="zh-TW" dirty="0"/>
              <a:t>%</a:t>
            </a:r>
          </a:p>
          <a:p>
            <a:pPr defTabSz="914325">
              <a:defRPr/>
            </a:pPr>
            <a:r>
              <a:rPr lang="en-US" altLang="zh-TW" dirty="0"/>
              <a:t>%Size: 18pts</a:t>
            </a:r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The idea behind the priority-based routing policy</a:t>
            </a:r>
          </a:p>
          <a:p>
            <a:r>
              <a:rPr lang="en-US" altLang="zh-TW" dirty="0"/>
              <a:t>is to associate with each group of FIFO multiplexers with delay one</a:t>
            </a:r>
          </a:p>
          <a:p>
            <a:r>
              <a:rPr lang="en-US" altLang="zh-TW" dirty="0"/>
              <a:t>a unique range of buffering tags.</a:t>
            </a:r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en-US" altLang="zh-TW" dirty="0"/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Packets that have to be buffered in the queue and have buffering tags in a specific range</a:t>
            </a:r>
          </a:p>
          <a:p>
            <a:r>
              <a:rPr lang="en-US" altLang="zh-TW" dirty="0"/>
              <a:t>are routed to the group of FIFO multiplexers with delay one</a:t>
            </a:r>
          </a:p>
          <a:p>
            <a:r>
              <a:rPr lang="en-US" altLang="zh-TW" dirty="0"/>
              <a:t>associated with that specific range of buffering tags.</a:t>
            </a:r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en-US" altLang="zh-TW" dirty="0"/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Furthermore, packets routed to each group of FIFO multiplexers with delay one</a:t>
            </a:r>
          </a:p>
          <a:p>
            <a:r>
              <a:rPr lang="en-US" altLang="zh-TW" dirty="0"/>
              <a:t>are distributed to the FIFO multiplexers with delay one in each group</a:t>
            </a:r>
          </a:p>
          <a:p>
            <a:r>
              <a:rPr lang="en-US" altLang="zh-TW" dirty="0"/>
              <a:t>in a {\color{blue}round-robin} manner</a:t>
            </a:r>
          </a:p>
          <a:p>
            <a:r>
              <a:rPr lang="en-US" altLang="zh-TW" dirty="0"/>
              <a:t>so that load balancing can be achieved </a:t>
            </a:r>
          </a:p>
          <a:p>
            <a:r>
              <a:rPr lang="en-US" altLang="zh-TW" dirty="0"/>
              <a:t>among the FIFO multiplexers with delay one in each group</a:t>
            </a:r>
          </a:p>
          <a:p>
            <a:r>
              <a:rPr lang="en-US" altLang="zh-TW" dirty="0"/>
              <a:t>and the buffering capacity of the FIFO multiplexers with delay one</a:t>
            </a:r>
          </a:p>
          <a:p>
            <a:r>
              <a:rPr lang="en-US" altLang="zh-TW" dirty="0"/>
              <a:t>can be fully utilized.</a:t>
            </a:r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395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5">
              <a:defRPr/>
            </a:pPr>
            <a:endParaRPr lang="en-US" altLang="zh-TW" dirty="0"/>
          </a:p>
          <a:p>
            <a:pPr defTabSz="914325">
              <a:defRPr/>
            </a:pPr>
            <a:r>
              <a:rPr lang="en-US" altLang="zh-TW" dirty="0"/>
              <a:t>%By </a:t>
            </a:r>
            <a:r>
              <a:rPr lang="en-US" altLang="zh-TW" dirty="0" err="1"/>
              <a:t>IguanaTex</a:t>
            </a:r>
            <a:r>
              <a:rPr lang="en-US" altLang="zh-TW" dirty="0"/>
              <a:t>%</a:t>
            </a:r>
          </a:p>
          <a:p>
            <a:pPr defTabSz="914325">
              <a:defRPr/>
            </a:pPr>
            <a:r>
              <a:rPr lang="en-US" altLang="zh-TW" dirty="0"/>
              <a:t>%Size: 18pts</a:t>
            </a:r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</a:t>
            </a:r>
          </a:p>
          <a:p>
            <a:r>
              <a:rPr lang="en-US" altLang="zh-TW" dirty="0"/>
              <a:t>Specifically, let {\color{blue}$</a:t>
            </a:r>
            <a:r>
              <a:rPr lang="en-US" altLang="zh-TW" dirty="0" err="1"/>
              <a:t>U_k</a:t>
            </a:r>
            <a:r>
              <a:rPr lang="en-US" altLang="zh-TW" dirty="0"/>
              <a:t>$} be the targeted buffer size</a:t>
            </a:r>
          </a:p>
          <a:p>
            <a:r>
              <a:rPr lang="en-US" altLang="zh-TW" dirty="0"/>
              <a:t>of the optical priority queue in our construction.</a:t>
            </a:r>
          </a:p>
          <a:p>
            <a:r>
              <a:rPr lang="en-US" altLang="zh-TW" dirty="0"/>
              <a:t>Partition the set $\Psi=\{1,2,\</a:t>
            </a:r>
            <a:r>
              <a:rPr lang="en-US" altLang="zh-TW" dirty="0" err="1"/>
              <a:t>ldots,U_k</a:t>
            </a:r>
            <a:r>
              <a:rPr lang="en-US" altLang="zh-TW" dirty="0"/>
              <a:t>\}$ of buffering tags</a:t>
            </a:r>
          </a:p>
          <a:p>
            <a:r>
              <a:rPr lang="en-US" altLang="zh-TW" dirty="0"/>
              <a:t>into $k$ pairwise disjoint nonempty subsets</a:t>
            </a:r>
          </a:p>
          <a:p>
            <a:r>
              <a:rPr lang="en-US" altLang="zh-TW" dirty="0"/>
              <a:t>{\color{blue}$\</a:t>
            </a:r>
            <a:r>
              <a:rPr lang="en-US" altLang="zh-TW" dirty="0" err="1"/>
              <a:t>Psi_i</a:t>
            </a:r>
            <a:r>
              <a:rPr lang="en-US" altLang="zh-TW" dirty="0"/>
              <a:t>=\{U_{i-1}+1,U_{i-1}+2,\</a:t>
            </a:r>
            <a:r>
              <a:rPr lang="en-US" altLang="zh-TW" dirty="0" err="1"/>
              <a:t>ldots,U_i</a:t>
            </a:r>
            <a:r>
              <a:rPr lang="en-US" altLang="zh-TW" dirty="0"/>
              <a:t>\}$, $</a:t>
            </a:r>
            <a:r>
              <a:rPr lang="en-US" altLang="zh-TW" dirty="0" err="1"/>
              <a:t>i</a:t>
            </a:r>
            <a:r>
              <a:rPr lang="en-US" altLang="zh-TW" dirty="0"/>
              <a:t>=1,2,\</a:t>
            </a:r>
            <a:r>
              <a:rPr lang="en-US" altLang="zh-TW" dirty="0" err="1"/>
              <a:t>ldots,k</a:t>
            </a:r>
            <a:r>
              <a:rPr lang="en-US" altLang="zh-TW" dirty="0"/>
              <a:t>$,}</a:t>
            </a:r>
          </a:p>
          <a:p>
            <a:r>
              <a:rPr lang="en-US" altLang="zh-TW" dirty="0"/>
              <a:t>where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beq</a:t>
            </a:r>
            <a:r>
              <a:rPr lang="en-US" altLang="zh-TW" dirty="0"/>
              <a:t>{contiguity condition-2}</a:t>
            </a:r>
          </a:p>
          <a:p>
            <a:r>
              <a:rPr lang="en-US" altLang="zh-TW" dirty="0"/>
              <a:t>{\color{blue}U_0=0&lt;U_1&lt;U_2&lt;\</a:t>
            </a:r>
            <a:r>
              <a:rPr lang="en-US" altLang="zh-TW" dirty="0" err="1"/>
              <a:t>cdots</a:t>
            </a:r>
            <a:r>
              <a:rPr lang="en-US" altLang="zh-TW" dirty="0"/>
              <a:t>&lt;</a:t>
            </a:r>
            <a:r>
              <a:rPr lang="en-US" altLang="zh-TW" dirty="0" err="1"/>
              <a:t>U_k</a:t>
            </a:r>
            <a:r>
              <a:rPr lang="en-US" altLang="zh-TW" dirty="0"/>
              <a:t>.} \</a:t>
            </a:r>
            <a:r>
              <a:rPr lang="en-US" altLang="zh-TW" dirty="0" err="1"/>
              <a:t>nn</a:t>
            </a:r>
            <a:endParaRPr lang="en-US" altLang="zh-TW" dirty="0"/>
          </a:p>
          <a:p>
            <a:r>
              <a:rPr lang="en-US" altLang="zh-TW" dirty="0"/>
              <a:t>\</a:t>
            </a:r>
            <a:r>
              <a:rPr lang="en-US" altLang="zh-TW" dirty="0" err="1"/>
              <a:t>eeq</a:t>
            </a:r>
            <a:endParaRPr lang="en-US" altLang="zh-TW" dirty="0"/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en-US" altLang="zh-TW" dirty="0"/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</a:t>
            </a:r>
          </a:p>
          <a:p>
            <a:r>
              <a:rPr lang="en-US" altLang="zh-TW" dirty="0"/>
              <a:t>The $</a:t>
            </a:r>
            <a:r>
              <a:rPr lang="en-US" altLang="zh-TW" dirty="0" err="1"/>
              <a:t>i</a:t>
            </a:r>
            <a:r>
              <a:rPr lang="en-US" altLang="zh-TW" dirty="0"/>
              <a:t>^{\</a:t>
            </a:r>
            <a:r>
              <a:rPr lang="en-US" altLang="zh-TW" dirty="0" err="1"/>
              <a:t>textrm</a:t>
            </a:r>
            <a:r>
              <a:rPr lang="en-US" altLang="zh-TW" dirty="0"/>
              <a:t>{</a:t>
            </a:r>
            <a:r>
              <a:rPr lang="en-US" altLang="zh-TW" dirty="0" err="1"/>
              <a:t>th</a:t>
            </a:r>
            <a:r>
              <a:rPr lang="en-US" altLang="zh-TW" dirty="0"/>
              <a:t>}}$ group of FIFO multiplexers with delay one</a:t>
            </a:r>
          </a:p>
          <a:p>
            <a:r>
              <a:rPr lang="en-US" altLang="zh-TW" dirty="0"/>
              <a:t>is associated with the set $\</a:t>
            </a:r>
            <a:r>
              <a:rPr lang="en-US" altLang="zh-TW" dirty="0" err="1"/>
              <a:t>Psi_i</a:t>
            </a:r>
            <a:r>
              <a:rPr lang="en-US" altLang="zh-TW" dirty="0"/>
              <a:t>$ of buffering tags for $</a:t>
            </a:r>
            <a:r>
              <a:rPr lang="en-US" altLang="zh-TW" dirty="0" err="1"/>
              <a:t>i</a:t>
            </a:r>
            <a:r>
              <a:rPr lang="en-US" altLang="zh-TW" dirty="0"/>
              <a:t>=1,2,\</a:t>
            </a:r>
            <a:r>
              <a:rPr lang="en-US" altLang="zh-TW" dirty="0" err="1"/>
              <a:t>ldots,k</a:t>
            </a:r>
            <a:r>
              <a:rPr lang="en-US" altLang="zh-TW" dirty="0"/>
              <a:t>$.</a:t>
            </a:r>
          </a:p>
          <a:p>
            <a:r>
              <a:rPr lang="en-US" altLang="zh-TW" dirty="0"/>
              <a:t>It is clear that $|\</a:t>
            </a:r>
            <a:r>
              <a:rPr lang="en-US" altLang="zh-TW" dirty="0" err="1"/>
              <a:t>Psi_i</a:t>
            </a:r>
            <a:r>
              <a:rPr lang="en-US" altLang="zh-TW" dirty="0"/>
              <a:t>|=</a:t>
            </a:r>
            <a:r>
              <a:rPr lang="en-US" altLang="zh-TW" dirty="0" err="1"/>
              <a:t>U_i</a:t>
            </a:r>
            <a:r>
              <a:rPr lang="en-US" altLang="zh-TW" dirty="0"/>
              <a:t>-U_{i-1}$ for $</a:t>
            </a:r>
            <a:r>
              <a:rPr lang="en-US" altLang="zh-TW" dirty="0" err="1"/>
              <a:t>i</a:t>
            </a:r>
            <a:r>
              <a:rPr lang="en-US" altLang="zh-TW" dirty="0"/>
              <a:t>=1,2,\</a:t>
            </a:r>
            <a:r>
              <a:rPr lang="en-US" altLang="zh-TW" dirty="0" err="1"/>
              <a:t>ldots,k</a:t>
            </a:r>
            <a:r>
              <a:rPr lang="en-US" altLang="zh-TW" dirty="0"/>
              <a:t>$ and</a:t>
            </a:r>
          </a:p>
          <a:p>
            <a:r>
              <a:rPr lang="en-US" altLang="zh-TW" dirty="0"/>
              <a:t>\</a:t>
            </a:r>
            <a:r>
              <a:rPr lang="en-US" altLang="zh-TW" dirty="0" err="1"/>
              <a:t>beq</a:t>
            </a:r>
            <a:r>
              <a:rPr lang="en-US" altLang="zh-TW" dirty="0"/>
              <a:t>{contiguity condition-3}</a:t>
            </a:r>
          </a:p>
          <a:p>
            <a:r>
              <a:rPr lang="en-US" altLang="zh-TW" dirty="0"/>
              <a:t>{\color{blue}</a:t>
            </a:r>
            <a:r>
              <a:rPr lang="en-US" altLang="zh-TW" dirty="0" err="1"/>
              <a:t>U_i</a:t>
            </a:r>
            <a:r>
              <a:rPr lang="en-US" altLang="zh-TW" dirty="0"/>
              <a:t>=\sum_{j=1}^{</a:t>
            </a:r>
            <a:r>
              <a:rPr lang="en-US" altLang="zh-TW" dirty="0" err="1"/>
              <a:t>i</a:t>
            </a:r>
            <a:r>
              <a:rPr lang="en-US" altLang="zh-TW" dirty="0"/>
              <a:t>}|\</a:t>
            </a:r>
            <a:r>
              <a:rPr lang="en-US" altLang="zh-TW" dirty="0" err="1"/>
              <a:t>Psi_j</a:t>
            </a:r>
            <a:r>
              <a:rPr lang="en-US" altLang="zh-TW" dirty="0"/>
              <a:t>| \</a:t>
            </a:r>
            <a:r>
              <a:rPr lang="en-US" altLang="zh-TW" dirty="0" err="1"/>
              <a:t>textrm</a:t>
            </a:r>
            <a:r>
              <a:rPr lang="en-US" altLang="zh-TW" dirty="0"/>
              <a:t>{ for } </a:t>
            </a:r>
            <a:r>
              <a:rPr lang="en-US" altLang="zh-TW" dirty="0" err="1"/>
              <a:t>i</a:t>
            </a:r>
            <a:r>
              <a:rPr lang="en-US" altLang="zh-TW" dirty="0"/>
              <a:t>=1,2,\</a:t>
            </a:r>
            <a:r>
              <a:rPr lang="en-US" altLang="zh-TW" dirty="0" err="1"/>
              <a:t>ldots,k</a:t>
            </a:r>
            <a:r>
              <a:rPr lang="en-US" altLang="zh-TW" dirty="0"/>
              <a:t>.} \</a:t>
            </a:r>
            <a:r>
              <a:rPr lang="en-US" altLang="zh-TW" dirty="0" err="1"/>
              <a:t>nn</a:t>
            </a:r>
            <a:endParaRPr lang="en-US" altLang="zh-TW" dirty="0"/>
          </a:p>
          <a:p>
            <a:r>
              <a:rPr lang="en-US" altLang="zh-TW" dirty="0"/>
              <a:t>\</a:t>
            </a:r>
            <a:r>
              <a:rPr lang="en-US" altLang="zh-TW" dirty="0" err="1"/>
              <a:t>eeq</a:t>
            </a:r>
            <a:endParaRPr lang="en-US" altLang="zh-TW" dirty="0"/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en-US" altLang="zh-TW" dirty="0"/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</a:t>
            </a:r>
          </a:p>
          <a:p>
            <a:r>
              <a:rPr lang="en-US" altLang="zh-TW" dirty="0"/>
              <a:t>Let {\color{blue}$</a:t>
            </a:r>
            <a:r>
              <a:rPr lang="en-US" altLang="zh-TW" dirty="0" err="1"/>
              <a:t>L_i</a:t>
            </a:r>
            <a:r>
              <a:rPr lang="en-US" altLang="zh-TW" dirty="0"/>
              <a:t>=U_{i-1}+1$} so that we can write {\color{blue}$\</a:t>
            </a:r>
            <a:r>
              <a:rPr lang="en-US" altLang="zh-TW" dirty="0" err="1"/>
              <a:t>Psi_i</a:t>
            </a:r>
            <a:r>
              <a:rPr lang="en-US" altLang="zh-TW" dirty="0"/>
              <a:t>=\{L_i,L_i+1,\</a:t>
            </a:r>
            <a:r>
              <a:rPr lang="en-US" altLang="zh-TW" dirty="0" err="1"/>
              <a:t>ldots,U_i</a:t>
            </a:r>
            <a:r>
              <a:rPr lang="en-US" altLang="zh-TW" dirty="0"/>
              <a:t>\}$ for $</a:t>
            </a:r>
            <a:r>
              <a:rPr lang="en-US" altLang="zh-TW" dirty="0" err="1"/>
              <a:t>i</a:t>
            </a:r>
            <a:r>
              <a:rPr lang="en-US" altLang="zh-TW" dirty="0"/>
              <a:t>=1,2,\</a:t>
            </a:r>
            <a:r>
              <a:rPr lang="en-US" altLang="zh-TW" dirty="0" err="1"/>
              <a:t>ldots,k</a:t>
            </a:r>
            <a:r>
              <a:rPr lang="en-US" altLang="zh-TW" dirty="0"/>
              <a:t>$.}</a:t>
            </a:r>
          </a:p>
          <a:p>
            <a:r>
              <a:rPr lang="en-US" altLang="zh-TW" dirty="0"/>
              <a:t>Note that $L_1=U_0+1=1$ and $</a:t>
            </a:r>
            <a:r>
              <a:rPr lang="en-US" altLang="zh-TW" dirty="0" err="1"/>
              <a:t>L_i</a:t>
            </a:r>
            <a:r>
              <a:rPr lang="en-US" altLang="zh-TW" dirty="0"/>
              <a:t>\</a:t>
            </a:r>
            <a:r>
              <a:rPr lang="en-US" altLang="zh-TW" dirty="0" err="1"/>
              <a:t>leq</a:t>
            </a:r>
            <a:r>
              <a:rPr lang="en-US" altLang="zh-TW" dirty="0"/>
              <a:t> </a:t>
            </a:r>
            <a:r>
              <a:rPr lang="en-US" altLang="zh-TW" dirty="0" err="1"/>
              <a:t>U_i</a:t>
            </a:r>
            <a:r>
              <a:rPr lang="en-US" altLang="zh-TW" dirty="0"/>
              <a:t>$ for $</a:t>
            </a:r>
            <a:r>
              <a:rPr lang="en-US" altLang="zh-TW" dirty="0" err="1"/>
              <a:t>i</a:t>
            </a:r>
            <a:r>
              <a:rPr lang="en-US" altLang="zh-TW" dirty="0"/>
              <a:t>=1,2,\</a:t>
            </a:r>
            <a:r>
              <a:rPr lang="en-US" altLang="zh-TW" dirty="0" err="1"/>
              <a:t>ldots,k</a:t>
            </a:r>
            <a:r>
              <a:rPr lang="en-US" altLang="zh-TW" dirty="0"/>
              <a:t>$.</a:t>
            </a:r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en-US" altLang="zh-TW" dirty="0"/>
          </a:p>
          <a:p>
            <a:r>
              <a:rPr lang="en-US" altLang="zh-TW" dirty="0"/>
              <a:t>\begin{document}</a:t>
            </a:r>
          </a:p>
          <a:p>
            <a:r>
              <a:rPr lang="en-US" altLang="zh-TW" dirty="0"/>
              <a:t>\begin{itemize}</a:t>
            </a:r>
          </a:p>
          <a:p>
            <a:r>
              <a:rPr lang="en-US" altLang="zh-TW" dirty="0"/>
              <a:t>\item </a:t>
            </a:r>
          </a:p>
          <a:p>
            <a:r>
              <a:rPr lang="en-US" altLang="zh-TW" dirty="0"/>
              <a:t>At the {\color{blue}beginning} of time $t$,</a:t>
            </a:r>
          </a:p>
          <a:p>
            <a:r>
              <a:rPr lang="en-US" altLang="zh-TW" dirty="0"/>
              <a:t>we assign a tag $</a:t>
            </a:r>
            <a:r>
              <a:rPr lang="en-US" altLang="zh-TW" dirty="0" err="1"/>
              <a:t>i</a:t>
            </a:r>
            <a:r>
              <a:rPr lang="en-US" altLang="zh-TW" dirty="0"/>
              <a:t>$ to a packet</a:t>
            </a:r>
          </a:p>
          <a:p>
            <a:r>
              <a:rPr lang="en-US" altLang="zh-TW" dirty="0"/>
              <a:t>if it is the $</a:t>
            </a:r>
            <a:r>
              <a:rPr lang="en-US" altLang="zh-TW" dirty="0" err="1"/>
              <a:t>i</a:t>
            </a:r>
            <a:r>
              <a:rPr lang="en-US" altLang="zh-TW" dirty="0"/>
              <a:t>^{\rm{</a:t>
            </a:r>
            <a:r>
              <a:rPr lang="en-US" altLang="zh-TW" dirty="0" err="1"/>
              <a:t>th</a:t>
            </a:r>
            <a:r>
              <a:rPr lang="en-US" altLang="zh-TW" dirty="0"/>
              <a:t>}}$ highest priority packet</a:t>
            </a:r>
          </a:p>
          <a:p>
            <a:r>
              <a:rPr lang="en-US" altLang="zh-TW" dirty="0"/>
              <a:t>among all of the packets in the queue at time $t$,</a:t>
            </a:r>
          </a:p>
          <a:p>
            <a:r>
              <a:rPr lang="en-US" altLang="zh-TW" dirty="0"/>
              <a:t>and we operate the crossbar switch according to the following priority-based routing policy</a:t>
            </a:r>
          </a:p>
          <a:p>
            <a:r>
              <a:rPr lang="en-US" altLang="zh-TW" dirty="0"/>
              <a:t>for all $t\</a:t>
            </a:r>
            <a:r>
              <a:rPr lang="en-US" altLang="zh-TW" dirty="0" err="1"/>
              <a:t>geq</a:t>
            </a:r>
            <a:r>
              <a:rPr lang="en-US" altLang="zh-TW" dirty="0"/>
              <a:t> 1$.</a:t>
            </a:r>
          </a:p>
          <a:p>
            <a:r>
              <a:rPr lang="en-US" altLang="zh-TW" dirty="0"/>
              <a:t>\end{itemize}</a:t>
            </a:r>
          </a:p>
          <a:p>
            <a:r>
              <a:rPr lang="en-US" altLang="zh-TW" dirty="0"/>
              <a:t>\end{document}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A05E3-0FC0-4C68-B788-836BBE213EB2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60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E9141F-DD65-455E-BA64-8E5546F97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198DD-EEAF-442B-AE19-BDD8EADCB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1C32C2-CA1E-4921-A347-905348E0E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B3ED3-D59D-4E6F-84D7-D62C9F640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8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AB0ECE-682E-4F7C-B1AB-A433A7071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00912-5F15-4058-81B7-191EEBF17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3011B7-3E56-4CFC-9A95-9716E4DC3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88EE-352B-4ECA-8180-B800A8B1E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23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780169-2FC7-4B9D-99E6-C550655D5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42EC27-8B6F-47A7-8B93-8E160C3FE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541E59-8286-4B54-9974-EC6CD93DA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BD52-2279-4C7B-8E02-B453F8935F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99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9D860-8205-47B2-9EB3-8859459650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9F809-5F5E-4331-BADC-C5401B601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7295D-B4F4-447C-8B9C-878032B6D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F6F6E-C6CD-4C8D-B9D6-685B9C09DE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53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217825-7A81-4BCB-AF25-2BC8BDA6F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B60972-29BC-4110-9DF4-9C7E41B39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7B2AD8-E9E5-4348-9748-3C7A52CCA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kumimoji="0" lang="en-US" altLang="zh-TW" sz="1400" kern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977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74166F-CF3E-40EE-9475-BDD9D5FB5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AA900-98C8-4904-95B6-9AC35BC87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F31353-9A6E-41C3-B06F-57621FE05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EBDD-735D-40E2-8429-E896F8B660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135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70A94-14EC-4941-872E-B42024B1E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345CBE-DD26-4A19-8526-8AA491FFA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F47D0-460F-4456-AA09-F6195E1C3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72E6-115B-4A74-B5E9-F853878D05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848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962BE5-2C66-4D27-BFD2-656FC5447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5629EB-E145-4DC8-8273-C945D3CD5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BFDD81-98AB-4064-AD3C-934948A26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9A641-A81B-4BAE-86A7-E35FF3C379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35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7C6660-DA30-483D-8489-D672CF729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447FFB-CA8A-4EEE-AE64-F0E9CD05C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70159B-72B0-4724-A8C0-EA3898AAA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83F93-8EF7-43C0-B427-B5CCED9BCF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560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C761EB-C1C5-4482-BA67-FD2A3E5F7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F77B53-A9EC-4215-A7E8-AD280F71B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02F5B3-21CF-4048-892B-0B875ABDE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484F-4E35-4A20-9318-1F641E29231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272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534B1-49EF-4ACD-8D18-A87D3CCC2A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18481-3FF1-4D09-9DEF-8399A35FF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E6F9C5-42E2-4A1C-9FD5-B8C83A380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F9DE1-1564-4791-BF04-FB93759472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205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159C45-0590-4117-A399-CF51178DF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48EE3-F5BD-4ED9-ACDC-F93FFF6646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A4682-C357-4904-9783-6F38376BB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A2267-D7ED-46D9-ADA1-711350E912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59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F1C229-F4B4-47DC-ABC3-21C1F51F2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9F9B99-F3B7-4264-8315-D9AC3F32D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5B1587FD-CE42-4940-B598-E54984CF95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7AB82252-B7F7-43F8-8055-F523AF6213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4630" name="Rectangle 6">
            <a:extLst>
              <a:ext uri="{FF2B5EF4-FFF2-40B4-BE49-F238E27FC236}">
                <a16:creationId xmlns:a16="http://schemas.microsoft.com/office/drawing/2014/main" id="{F40C2844-1BE9-4ECC-B65B-D0C834C65E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3362"/>
            <a:ext cx="2133600" cy="26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938D813-1C94-47AA-AD64-5C387CEC6CB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.xml"/><Relationship Id="rId7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8.xml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tags" Target="../tags/tag14.xml"/><Relationship Id="rId21" Type="http://schemas.openxmlformats.org/officeDocument/2006/relationships/image" Target="../media/image30.png"/><Relationship Id="rId7" Type="http://schemas.openxmlformats.org/officeDocument/2006/relationships/tags" Target="../tags/tag18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tags" Target="../tags/tag13.xml"/><Relationship Id="rId16" Type="http://schemas.openxmlformats.org/officeDocument/2006/relationships/image" Target="../media/image25.svg"/><Relationship Id="rId20" Type="http://schemas.openxmlformats.org/officeDocument/2006/relationships/image" Target="../media/image29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33.png"/><Relationship Id="rId5" Type="http://schemas.openxmlformats.org/officeDocument/2006/relationships/tags" Target="../tags/tag16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tags" Target="../tags/tag21.xml"/><Relationship Id="rId19" Type="http://schemas.openxmlformats.org/officeDocument/2006/relationships/image" Target="../media/image28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23.svg"/><Relationship Id="rId2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6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sv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CA82A48-753C-441C-8CF8-9D50A70FDE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2000" y="576000"/>
            <a:ext cx="8280000" cy="1800000"/>
          </a:xfrm>
        </p:spPr>
        <p:txBody>
          <a:bodyPr/>
          <a:lstStyle/>
          <a:p>
            <a:pPr eaLnBrk="1" fontAlgn="ctr" hangingPunct="1"/>
            <a:r>
              <a:rPr lang="en-US" altLang="zh-TW" sz="3600" dirty="0">
                <a:solidFill>
                  <a:srgbClr val="0000FF"/>
                </a:solidFill>
                <a:latin typeface="Calibri" panose="020F0502020204030204" pitchFamily="34" charset="0"/>
              </a:rPr>
              <a:t>On Efficient Constructions of Optical Priority Queues</a:t>
            </a:r>
            <a:endParaRPr lang="en-US" altLang="zh-TW" sz="4800" dirty="0">
              <a:latin typeface="Calibri" panose="020F050202020403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851BF6A-6531-45C1-A63B-4FFA4FB855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340000"/>
            <a:ext cx="9144000" cy="360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z="2400" i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400" i="1" dirty="0">
                <a:latin typeface="Calibri" panose="020F0502020204030204" pitchFamily="34" charset="0"/>
              </a:rPr>
              <a:t>Jay Cheng</a:t>
            </a:r>
          </a:p>
          <a:p>
            <a:pPr eaLnBrk="1" hangingPunct="1">
              <a:lnSpc>
                <a:spcPct val="80000"/>
              </a:lnSpc>
            </a:pPr>
            <a:endParaRPr lang="en-US" altLang="zh-TW" sz="2400" i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000" i="1" dirty="0">
                <a:latin typeface="Calibri" panose="020F0502020204030204" pitchFamily="34" charset="0"/>
              </a:rPr>
              <a:t>Department of Electrical Engineering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i="1" dirty="0">
                <a:latin typeface="Calibri" panose="020F0502020204030204" pitchFamily="34" charset="0"/>
              </a:rPr>
              <a:t>National Tsing Hua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i="1" dirty="0">
                <a:latin typeface="Calibri" panose="020F0502020204030204" pitchFamily="34" charset="0"/>
              </a:rPr>
              <a:t>Hsinchu, Taiwan 30013, R.O.C.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i="1" dirty="0">
                <a:latin typeface="Calibri" panose="020F0502020204030204" pitchFamily="34" charset="0"/>
              </a:rPr>
              <a:t>E-mail: jcheng@ee.nthu.edu.tw</a:t>
            </a:r>
          </a:p>
        </p:txBody>
      </p:sp>
      <p:sp>
        <p:nvSpPr>
          <p:cNvPr id="3076" name="Rectangle 18">
            <a:extLst>
              <a:ext uri="{FF2B5EF4-FFF2-40B4-BE49-F238E27FC236}">
                <a16:creationId xmlns:a16="http://schemas.microsoft.com/office/drawing/2014/main" id="{8AF30143-9190-4A3C-B35F-BFBA38A98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66394069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>
            <a:extLst>
              <a:ext uri="{FF2B5EF4-FFF2-40B4-BE49-F238E27FC236}">
                <a16:creationId xmlns:a16="http://schemas.microsoft.com/office/drawing/2014/main" id="{C34168BC-9A0F-4246-BE4F-40AAA046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3536950"/>
            <a:ext cx="165560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Control input </a:t>
            </a:r>
          </a:p>
        </p:txBody>
      </p:sp>
      <p:sp>
        <p:nvSpPr>
          <p:cNvPr id="190469" name="Line 5">
            <a:extLst>
              <a:ext uri="{FF2B5EF4-FFF2-40B4-BE49-F238E27FC236}">
                <a16:creationId xmlns:a16="http://schemas.microsoft.com/office/drawing/2014/main" id="{4CCB78D5-E8D0-4457-8559-E23E90E7F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6738" y="32131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8D6F88B2-A918-4E4F-8340-84866378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92263"/>
            <a:ext cx="23034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Arrival link</a:t>
            </a:r>
          </a:p>
        </p:txBody>
      </p:sp>
      <p:sp>
        <p:nvSpPr>
          <p:cNvPr id="190471" name="Line 7">
            <a:extLst>
              <a:ext uri="{FF2B5EF4-FFF2-40B4-BE49-F238E27FC236}">
                <a16:creationId xmlns:a16="http://schemas.microsoft.com/office/drawing/2014/main" id="{48179270-47B5-4AEA-B80A-E6F98C544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19891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2" name="Rectangle 8">
            <a:extLst>
              <a:ext uri="{FF2B5EF4-FFF2-40B4-BE49-F238E27FC236}">
                <a16:creationId xmlns:a16="http://schemas.microsoft.com/office/drawing/2014/main" id="{BC679C79-2ED8-41BD-A577-BEEA6429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169" y="908050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Buffer size</a:t>
            </a:r>
          </a:p>
        </p:txBody>
      </p:sp>
      <p:sp>
        <p:nvSpPr>
          <p:cNvPr id="190473" name="Line 9">
            <a:extLst>
              <a:ext uri="{FF2B5EF4-FFF2-40B4-BE49-F238E27FC236}">
                <a16:creationId xmlns:a16="http://schemas.microsoft.com/office/drawing/2014/main" id="{86FF4367-2077-4351-9060-C19E16BE3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775" y="1231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4" name="Rectangle 10">
            <a:extLst>
              <a:ext uri="{FF2B5EF4-FFF2-40B4-BE49-F238E27FC236}">
                <a16:creationId xmlns:a16="http://schemas.microsoft.com/office/drawing/2014/main" id="{56172E7B-F4C8-4E7B-8271-23EA63310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1557338"/>
            <a:ext cx="23764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Departure link</a:t>
            </a:r>
          </a:p>
        </p:txBody>
      </p:sp>
      <p:sp>
        <p:nvSpPr>
          <p:cNvPr id="190475" name="Line 11">
            <a:extLst>
              <a:ext uri="{FF2B5EF4-FFF2-40B4-BE49-F238E27FC236}">
                <a16:creationId xmlns:a16="http://schemas.microsoft.com/office/drawing/2014/main" id="{EB722FCF-EF11-4495-A93F-8992293628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8950" y="1952625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6" name="Rectangle 12">
            <a:extLst>
              <a:ext uri="{FF2B5EF4-FFF2-40B4-BE49-F238E27FC236}">
                <a16:creationId xmlns:a16="http://schemas.microsoft.com/office/drawing/2014/main" id="{1176AF06-1863-457F-862A-A4B44432C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465513"/>
            <a:ext cx="2519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Loss link</a:t>
            </a:r>
          </a:p>
        </p:txBody>
      </p:sp>
      <p:sp>
        <p:nvSpPr>
          <p:cNvPr id="190477" name="Line 13">
            <a:extLst>
              <a:ext uri="{FF2B5EF4-FFF2-40B4-BE49-F238E27FC236}">
                <a16:creationId xmlns:a16="http://schemas.microsoft.com/office/drawing/2014/main" id="{FBF554F0-EB85-4E52-8B70-BA73E1B669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8950" y="32131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8" name="Rectangle 3">
            <a:extLst>
              <a:ext uri="{FF2B5EF4-FFF2-40B4-BE49-F238E27FC236}">
                <a16:creationId xmlns:a16="http://schemas.microsoft.com/office/drawing/2014/main" id="{61656082-C4F3-497F-8D40-3A3A6EEA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</a:rPr>
              <a:t>Definition of a Priority Queue</a:t>
            </a:r>
          </a:p>
        </p:txBody>
      </p:sp>
      <p:sp>
        <p:nvSpPr>
          <p:cNvPr id="9229" name="Line 36">
            <a:extLst>
              <a:ext uri="{FF2B5EF4-FFF2-40B4-BE49-F238E27FC236}">
                <a16:creationId xmlns:a16="http://schemas.microsoft.com/office/drawing/2014/main" id="{E265AD85-D13F-4E44-8FE7-992A13ED1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8366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230" name="Group 37">
            <a:extLst>
              <a:ext uri="{FF2B5EF4-FFF2-40B4-BE49-F238E27FC236}">
                <a16:creationId xmlns:a16="http://schemas.microsoft.com/office/drawing/2014/main" id="{050AB4D6-527E-4704-8AB7-AF5CBA4E5BB9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665288"/>
            <a:ext cx="4427538" cy="1763712"/>
            <a:chOff x="1429" y="1389"/>
            <a:chExt cx="2789" cy="1111"/>
          </a:xfrm>
        </p:grpSpPr>
        <p:sp>
          <p:nvSpPr>
            <p:cNvPr id="9241" name="Rectangle 20">
              <a:extLst>
                <a:ext uri="{FF2B5EF4-FFF2-40B4-BE49-F238E27FC236}">
                  <a16:creationId xmlns:a16="http://schemas.microsoft.com/office/drawing/2014/main" id="{622AB3CA-CC22-45CB-809D-6E60258F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706"/>
              <a:ext cx="1202" cy="7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Priority queue</a:t>
              </a:r>
              <a:br>
                <a:rPr lang="en-US" altLang="zh-TW" sz="1800">
                  <a:latin typeface="Calibri" panose="020F0502020204030204" pitchFamily="34" charset="0"/>
                </a:rPr>
              </a:br>
              <a:r>
                <a:rPr lang="en-US" altLang="zh-TW" sz="1800">
                  <a:latin typeface="Calibri" panose="020F0502020204030204" pitchFamily="34" charset="0"/>
                </a:rPr>
                <a:t>with buffer B</a:t>
              </a:r>
            </a:p>
          </p:txBody>
        </p:sp>
        <p:sp>
          <p:nvSpPr>
            <p:cNvPr id="9242" name="Line 22">
              <a:extLst>
                <a:ext uri="{FF2B5EF4-FFF2-40B4-BE49-F238E27FC236}">
                  <a16:creationId xmlns:a16="http://schemas.microsoft.com/office/drawing/2014/main" id="{428D073C-16D2-400E-ADB0-5BDCD2B9F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18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" name="Line 23">
              <a:extLst>
                <a:ext uri="{FF2B5EF4-FFF2-40B4-BE49-F238E27FC236}">
                  <a16:creationId xmlns:a16="http://schemas.microsoft.com/office/drawing/2014/main" id="{3DB56241-F1A6-4025-9C64-7A1B83FE9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29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" name="Line 24">
              <a:extLst>
                <a:ext uri="{FF2B5EF4-FFF2-40B4-BE49-F238E27FC236}">
                  <a16:creationId xmlns:a16="http://schemas.microsoft.com/office/drawing/2014/main" id="{A6AD1E9B-8A8E-415D-9DC6-DD60833C4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8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5" name="Line 25">
              <a:extLst>
                <a:ext uri="{FF2B5EF4-FFF2-40B4-BE49-F238E27FC236}">
                  <a16:creationId xmlns:a16="http://schemas.microsoft.com/office/drawing/2014/main" id="{2C440E28-5316-4223-ADE0-8C0F69715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229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6" name="Line 27">
              <a:extLst>
                <a:ext uri="{FF2B5EF4-FFF2-40B4-BE49-F238E27FC236}">
                  <a16:creationId xmlns:a16="http://schemas.microsoft.com/office/drawing/2014/main" id="{68E6632E-34D6-4F75-ADE7-00C691EC6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" y="14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7" name="Line 28">
              <a:extLst>
                <a:ext uri="{FF2B5EF4-FFF2-40B4-BE49-F238E27FC236}">
                  <a16:creationId xmlns:a16="http://schemas.microsoft.com/office/drawing/2014/main" id="{7AB6F74F-5D08-4515-B2F2-C2F510FB6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4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8" name="Line 29">
              <a:extLst>
                <a:ext uri="{FF2B5EF4-FFF2-40B4-BE49-F238E27FC236}">
                  <a16:creationId xmlns:a16="http://schemas.microsoft.com/office/drawing/2014/main" id="{FF05687A-7495-4C46-A944-149B51A11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2" y="150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9" name="Line 30">
              <a:extLst>
                <a:ext uri="{FF2B5EF4-FFF2-40B4-BE49-F238E27FC236}">
                  <a16:creationId xmlns:a16="http://schemas.microsoft.com/office/drawing/2014/main" id="{70DD8AD9-E5C9-458B-8909-B9008B6F7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50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0" name="Text Box 31">
              <a:extLst>
                <a:ext uri="{FF2B5EF4-FFF2-40B4-BE49-F238E27FC236}">
                  <a16:creationId xmlns:a16="http://schemas.microsoft.com/office/drawing/2014/main" id="{340D9EF8-7762-4386-B57A-8FD5CCF63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389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dirty="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9251" name="Text Box 33">
              <a:extLst>
                <a:ext uri="{FF2B5EF4-FFF2-40B4-BE49-F238E27FC236}">
                  <a16:creationId xmlns:a16="http://schemas.microsoft.com/office/drawing/2014/main" id="{B15B731A-B432-4EE1-B06B-5B6B92619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774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a(t)</a:t>
              </a:r>
            </a:p>
          </p:txBody>
        </p:sp>
        <p:sp>
          <p:nvSpPr>
            <p:cNvPr id="9252" name="Text Box 34">
              <a:extLst>
                <a:ext uri="{FF2B5EF4-FFF2-40B4-BE49-F238E27FC236}">
                  <a16:creationId xmlns:a16="http://schemas.microsoft.com/office/drawing/2014/main" id="{1D1FCBB4-C826-47E2-B7ED-5E10E8022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2160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c(t)</a:t>
              </a:r>
            </a:p>
          </p:txBody>
        </p:sp>
        <p:sp>
          <p:nvSpPr>
            <p:cNvPr id="9253" name="Text Box 35">
              <a:extLst>
                <a:ext uri="{FF2B5EF4-FFF2-40B4-BE49-F238E27FC236}">
                  <a16:creationId xmlns:a16="http://schemas.microsoft.com/office/drawing/2014/main" id="{D70BD020-54F2-4F6F-A04E-17DCEB336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1752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d(t)</a:t>
              </a:r>
            </a:p>
          </p:txBody>
        </p:sp>
        <p:sp>
          <p:nvSpPr>
            <p:cNvPr id="9254" name="Text Box 36">
              <a:extLst>
                <a:ext uri="{FF2B5EF4-FFF2-40B4-BE49-F238E27FC236}">
                  <a16:creationId xmlns:a16="http://schemas.microsoft.com/office/drawing/2014/main" id="{1A941AA9-C0A4-443B-9CAC-7B104E812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183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b="1">
                  <a:latin typeface="MT Extra" panose="05050102010205020202" pitchFamily="18" charset="2"/>
                </a:rPr>
                <a:t>l</a:t>
              </a:r>
              <a:r>
                <a:rPr lang="en-US" altLang="zh-TW" sz="1800">
                  <a:latin typeface="Calibri" panose="020F0502020204030204" pitchFamily="34" charset="0"/>
                </a:rPr>
                <a:t>(t)</a:t>
              </a:r>
            </a:p>
          </p:txBody>
        </p:sp>
      </p:grpSp>
      <p:sp>
        <p:nvSpPr>
          <p:cNvPr id="31801" name="Text Box 57">
            <a:extLst>
              <a:ext uri="{FF2B5EF4-FFF2-40B4-BE49-F238E27FC236}">
                <a16:creationId xmlns:a16="http://schemas.microsoft.com/office/drawing/2014/main" id="{B8833949-B124-4DED-9487-AAD196CC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132263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(P1) Flow conservation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3" name="Text Box 59">
            <a:extLst>
              <a:ext uri="{FF2B5EF4-FFF2-40B4-BE49-F238E27FC236}">
                <a16:creationId xmlns:a16="http://schemas.microsoft.com/office/drawing/2014/main" id="{4CE3D833-E47D-41A0-8169-CEF6817C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652963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(P2) Non-idling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4" name="Text Box 60">
            <a:extLst>
              <a:ext uri="{FF2B5EF4-FFF2-40B4-BE49-F238E27FC236}">
                <a16:creationId xmlns:a16="http://schemas.microsoft.com/office/drawing/2014/main" id="{B2574C97-B2DB-4751-ACC7-A4E878CA3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1768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(P3) Maximum buffer usage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5" name="Text Box 61">
            <a:extLst>
              <a:ext uri="{FF2B5EF4-FFF2-40B4-BE49-F238E27FC236}">
                <a16:creationId xmlns:a16="http://schemas.microsoft.com/office/drawing/2014/main" id="{D62BBEEA-1647-4926-855F-EF3A1CBB0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6975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(P4) Priority departure 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6" name="Text Box 62">
            <a:extLst>
              <a:ext uri="{FF2B5EF4-FFF2-40B4-BE49-F238E27FC236}">
                <a16:creationId xmlns:a16="http://schemas.microsoft.com/office/drawing/2014/main" id="{7D3622F9-A449-408E-B8BE-02D73E8D9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62182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Calibri" panose="020F0502020204030204" pitchFamily="34" charset="0"/>
              </a:rPr>
              <a:t>(P5) Priority loss</a:t>
            </a:r>
            <a:endParaRPr lang="en-US" altLang="zh-TW" sz="1800">
              <a:latin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B722F1-B422-4BDC-9F7A-B3E254B1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10</a:t>
            </a:fld>
            <a:endParaRPr lang="zh-TW" altLang="en-US" dirty="0"/>
          </a:p>
        </p:txBody>
      </p:sp>
      <p:sp>
        <p:nvSpPr>
          <p:cNvPr id="44" name="AutoShape 44">
            <a:extLst>
              <a:ext uri="{FF2B5EF4-FFF2-40B4-BE49-F238E27FC236}">
                <a16:creationId xmlns:a16="http://schemas.microsoft.com/office/drawing/2014/main" id="{957A03B0-6F3E-493E-A594-A9B6C0D4D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4219575"/>
            <a:ext cx="4898404" cy="973138"/>
          </a:xfrm>
          <a:prstGeom prst="wedgeRoundRectCallout">
            <a:avLst>
              <a:gd name="adj1" fmla="val -54560"/>
              <a:gd name="adj2" fmla="val -37764"/>
              <a:gd name="adj3" fmla="val 16667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Packets arriving from the arrival link are either stored in the buffer or transmitted through the departure link or the loss link.</a:t>
            </a:r>
            <a:endParaRPr lang="zh-TW" altLang="en-US" sz="1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nimBg="1"/>
      <p:bldP spid="190470" grpId="0" animBg="1"/>
      <p:bldP spid="190472" grpId="0" animBg="1"/>
      <p:bldP spid="190474" grpId="0" animBg="1"/>
      <p:bldP spid="190476" grpId="0" animBg="1"/>
      <p:bldP spid="31801" grpId="0"/>
      <p:bldP spid="31801" grpId="1"/>
      <p:bldP spid="31801" grpId="2"/>
      <p:bldP spid="31803" grpId="0"/>
      <p:bldP spid="31804" grpId="0"/>
      <p:bldP spid="31805" grpId="0"/>
      <p:bldP spid="31806" grpId="0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>
            <a:extLst>
              <a:ext uri="{FF2B5EF4-FFF2-40B4-BE49-F238E27FC236}">
                <a16:creationId xmlns:a16="http://schemas.microsoft.com/office/drawing/2014/main" id="{C34168BC-9A0F-4246-BE4F-40AAA046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3536950"/>
            <a:ext cx="223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Control input link</a:t>
            </a:r>
          </a:p>
        </p:txBody>
      </p:sp>
      <p:sp>
        <p:nvSpPr>
          <p:cNvPr id="190469" name="Line 5">
            <a:extLst>
              <a:ext uri="{FF2B5EF4-FFF2-40B4-BE49-F238E27FC236}">
                <a16:creationId xmlns:a16="http://schemas.microsoft.com/office/drawing/2014/main" id="{4CCB78D5-E8D0-4457-8559-E23E90E7F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6738" y="32131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8D6F88B2-A918-4E4F-8340-84866378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92263"/>
            <a:ext cx="23034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Arrival link</a:t>
            </a:r>
          </a:p>
        </p:txBody>
      </p:sp>
      <p:sp>
        <p:nvSpPr>
          <p:cNvPr id="190471" name="Line 7">
            <a:extLst>
              <a:ext uri="{FF2B5EF4-FFF2-40B4-BE49-F238E27FC236}">
                <a16:creationId xmlns:a16="http://schemas.microsoft.com/office/drawing/2014/main" id="{48179270-47B5-4AEA-B80A-E6F98C544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19891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2" name="Rectangle 8">
            <a:extLst>
              <a:ext uri="{FF2B5EF4-FFF2-40B4-BE49-F238E27FC236}">
                <a16:creationId xmlns:a16="http://schemas.microsoft.com/office/drawing/2014/main" id="{BC679C79-2ED8-41BD-A577-BEEA6429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169" y="908050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Buffer size</a:t>
            </a:r>
          </a:p>
        </p:txBody>
      </p:sp>
      <p:sp>
        <p:nvSpPr>
          <p:cNvPr id="190473" name="Line 9">
            <a:extLst>
              <a:ext uri="{FF2B5EF4-FFF2-40B4-BE49-F238E27FC236}">
                <a16:creationId xmlns:a16="http://schemas.microsoft.com/office/drawing/2014/main" id="{86FF4367-2077-4351-9060-C19E16BE3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775" y="1231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4" name="Rectangle 10">
            <a:extLst>
              <a:ext uri="{FF2B5EF4-FFF2-40B4-BE49-F238E27FC236}">
                <a16:creationId xmlns:a16="http://schemas.microsoft.com/office/drawing/2014/main" id="{56172E7B-F4C8-4E7B-8271-23EA63310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1557338"/>
            <a:ext cx="23764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Departure link</a:t>
            </a:r>
          </a:p>
        </p:txBody>
      </p:sp>
      <p:sp>
        <p:nvSpPr>
          <p:cNvPr id="190475" name="Line 11">
            <a:extLst>
              <a:ext uri="{FF2B5EF4-FFF2-40B4-BE49-F238E27FC236}">
                <a16:creationId xmlns:a16="http://schemas.microsoft.com/office/drawing/2014/main" id="{EB722FCF-EF11-4495-A93F-8992293628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8950" y="1952625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6" name="Rectangle 12">
            <a:extLst>
              <a:ext uri="{FF2B5EF4-FFF2-40B4-BE49-F238E27FC236}">
                <a16:creationId xmlns:a16="http://schemas.microsoft.com/office/drawing/2014/main" id="{1176AF06-1863-457F-862A-A4B44432C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465513"/>
            <a:ext cx="2519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Loss link</a:t>
            </a:r>
          </a:p>
        </p:txBody>
      </p:sp>
      <p:sp>
        <p:nvSpPr>
          <p:cNvPr id="190477" name="Line 13">
            <a:extLst>
              <a:ext uri="{FF2B5EF4-FFF2-40B4-BE49-F238E27FC236}">
                <a16:creationId xmlns:a16="http://schemas.microsoft.com/office/drawing/2014/main" id="{FBF554F0-EB85-4E52-8B70-BA73E1B669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8950" y="32131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8" name="Rectangle 3">
            <a:extLst>
              <a:ext uri="{FF2B5EF4-FFF2-40B4-BE49-F238E27FC236}">
                <a16:creationId xmlns:a16="http://schemas.microsoft.com/office/drawing/2014/main" id="{61656082-C4F3-497F-8D40-3A3A6EEA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</a:rPr>
              <a:t>Definition of a Priority Queue</a:t>
            </a:r>
          </a:p>
        </p:txBody>
      </p:sp>
      <p:sp>
        <p:nvSpPr>
          <p:cNvPr id="9229" name="Line 36">
            <a:extLst>
              <a:ext uri="{FF2B5EF4-FFF2-40B4-BE49-F238E27FC236}">
                <a16:creationId xmlns:a16="http://schemas.microsoft.com/office/drawing/2014/main" id="{E265AD85-D13F-4E44-8FE7-992A13ED1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8366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230" name="Group 37">
            <a:extLst>
              <a:ext uri="{FF2B5EF4-FFF2-40B4-BE49-F238E27FC236}">
                <a16:creationId xmlns:a16="http://schemas.microsoft.com/office/drawing/2014/main" id="{050AB4D6-527E-4704-8AB7-AF5CBA4E5BB9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665288"/>
            <a:ext cx="4427538" cy="1763712"/>
            <a:chOff x="1429" y="1389"/>
            <a:chExt cx="2789" cy="1111"/>
          </a:xfrm>
        </p:grpSpPr>
        <p:sp>
          <p:nvSpPr>
            <p:cNvPr id="9241" name="Rectangle 20">
              <a:extLst>
                <a:ext uri="{FF2B5EF4-FFF2-40B4-BE49-F238E27FC236}">
                  <a16:creationId xmlns:a16="http://schemas.microsoft.com/office/drawing/2014/main" id="{622AB3CA-CC22-45CB-809D-6E60258F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706"/>
              <a:ext cx="1202" cy="7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Priority queue</a:t>
              </a:r>
              <a:br>
                <a:rPr lang="en-US" altLang="zh-TW" sz="1800">
                  <a:latin typeface="Calibri" panose="020F0502020204030204" pitchFamily="34" charset="0"/>
                </a:rPr>
              </a:br>
              <a:r>
                <a:rPr lang="en-US" altLang="zh-TW" sz="1800">
                  <a:latin typeface="Calibri" panose="020F0502020204030204" pitchFamily="34" charset="0"/>
                </a:rPr>
                <a:t>with buffer B</a:t>
              </a:r>
            </a:p>
          </p:txBody>
        </p:sp>
        <p:sp>
          <p:nvSpPr>
            <p:cNvPr id="9242" name="Line 22">
              <a:extLst>
                <a:ext uri="{FF2B5EF4-FFF2-40B4-BE49-F238E27FC236}">
                  <a16:creationId xmlns:a16="http://schemas.microsoft.com/office/drawing/2014/main" id="{428D073C-16D2-400E-ADB0-5BDCD2B9F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18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" name="Line 23">
              <a:extLst>
                <a:ext uri="{FF2B5EF4-FFF2-40B4-BE49-F238E27FC236}">
                  <a16:creationId xmlns:a16="http://schemas.microsoft.com/office/drawing/2014/main" id="{3DB56241-F1A6-4025-9C64-7A1B83FE9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29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" name="Line 24">
              <a:extLst>
                <a:ext uri="{FF2B5EF4-FFF2-40B4-BE49-F238E27FC236}">
                  <a16:creationId xmlns:a16="http://schemas.microsoft.com/office/drawing/2014/main" id="{A6AD1E9B-8A8E-415D-9DC6-DD60833C4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8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5" name="Line 25">
              <a:extLst>
                <a:ext uri="{FF2B5EF4-FFF2-40B4-BE49-F238E27FC236}">
                  <a16:creationId xmlns:a16="http://schemas.microsoft.com/office/drawing/2014/main" id="{2C440E28-5316-4223-ADE0-8C0F69715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229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6" name="Line 27">
              <a:extLst>
                <a:ext uri="{FF2B5EF4-FFF2-40B4-BE49-F238E27FC236}">
                  <a16:creationId xmlns:a16="http://schemas.microsoft.com/office/drawing/2014/main" id="{68E6632E-34D6-4F75-ADE7-00C691EC6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" y="14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7" name="Line 28">
              <a:extLst>
                <a:ext uri="{FF2B5EF4-FFF2-40B4-BE49-F238E27FC236}">
                  <a16:creationId xmlns:a16="http://schemas.microsoft.com/office/drawing/2014/main" id="{7AB6F74F-5D08-4515-B2F2-C2F510FB6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4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8" name="Line 29">
              <a:extLst>
                <a:ext uri="{FF2B5EF4-FFF2-40B4-BE49-F238E27FC236}">
                  <a16:creationId xmlns:a16="http://schemas.microsoft.com/office/drawing/2014/main" id="{FF05687A-7495-4C46-A944-149B51A11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2" y="150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9" name="Line 30">
              <a:extLst>
                <a:ext uri="{FF2B5EF4-FFF2-40B4-BE49-F238E27FC236}">
                  <a16:creationId xmlns:a16="http://schemas.microsoft.com/office/drawing/2014/main" id="{70DD8AD9-E5C9-458B-8909-B9008B6F7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50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0" name="Text Box 31">
              <a:extLst>
                <a:ext uri="{FF2B5EF4-FFF2-40B4-BE49-F238E27FC236}">
                  <a16:creationId xmlns:a16="http://schemas.microsoft.com/office/drawing/2014/main" id="{340D9EF8-7762-4386-B57A-8FD5CCF63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389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dirty="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9251" name="Text Box 33">
              <a:extLst>
                <a:ext uri="{FF2B5EF4-FFF2-40B4-BE49-F238E27FC236}">
                  <a16:creationId xmlns:a16="http://schemas.microsoft.com/office/drawing/2014/main" id="{B15B731A-B432-4EE1-B06B-5B6B92619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774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a(t)</a:t>
              </a:r>
            </a:p>
          </p:txBody>
        </p:sp>
        <p:sp>
          <p:nvSpPr>
            <p:cNvPr id="9252" name="Text Box 34">
              <a:extLst>
                <a:ext uri="{FF2B5EF4-FFF2-40B4-BE49-F238E27FC236}">
                  <a16:creationId xmlns:a16="http://schemas.microsoft.com/office/drawing/2014/main" id="{1D1FCBB4-C826-47E2-B7ED-5E10E8022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2160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c(t)</a:t>
              </a:r>
            </a:p>
          </p:txBody>
        </p:sp>
        <p:sp>
          <p:nvSpPr>
            <p:cNvPr id="9253" name="Text Box 35">
              <a:extLst>
                <a:ext uri="{FF2B5EF4-FFF2-40B4-BE49-F238E27FC236}">
                  <a16:creationId xmlns:a16="http://schemas.microsoft.com/office/drawing/2014/main" id="{D70BD020-54F2-4F6F-A04E-17DCEB336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1752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d(t)</a:t>
              </a:r>
            </a:p>
          </p:txBody>
        </p:sp>
        <p:sp>
          <p:nvSpPr>
            <p:cNvPr id="9254" name="Text Box 36">
              <a:extLst>
                <a:ext uri="{FF2B5EF4-FFF2-40B4-BE49-F238E27FC236}">
                  <a16:creationId xmlns:a16="http://schemas.microsoft.com/office/drawing/2014/main" id="{1A941AA9-C0A4-443B-9CAC-7B104E812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183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b="1">
                  <a:latin typeface="MT Extra" panose="05050102010205020202" pitchFamily="18" charset="2"/>
                </a:rPr>
                <a:t>l</a:t>
              </a:r>
              <a:r>
                <a:rPr lang="en-US" altLang="zh-TW" sz="1800">
                  <a:latin typeface="Calibri" panose="020F0502020204030204" pitchFamily="34" charset="0"/>
                </a:rPr>
                <a:t>(t)</a:t>
              </a:r>
            </a:p>
          </p:txBody>
        </p:sp>
      </p:grpSp>
      <p:sp>
        <p:nvSpPr>
          <p:cNvPr id="31801" name="Text Box 57">
            <a:extLst>
              <a:ext uri="{FF2B5EF4-FFF2-40B4-BE49-F238E27FC236}">
                <a16:creationId xmlns:a16="http://schemas.microsoft.com/office/drawing/2014/main" id="{B8833949-B124-4DED-9487-AAD196CC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132263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(P1) Flow conservation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3" name="Text Box 59">
            <a:extLst>
              <a:ext uri="{FF2B5EF4-FFF2-40B4-BE49-F238E27FC236}">
                <a16:creationId xmlns:a16="http://schemas.microsoft.com/office/drawing/2014/main" id="{4CE3D833-E47D-41A0-8169-CEF6817C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652963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(P2) Non-idling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4" name="Text Box 60">
            <a:extLst>
              <a:ext uri="{FF2B5EF4-FFF2-40B4-BE49-F238E27FC236}">
                <a16:creationId xmlns:a16="http://schemas.microsoft.com/office/drawing/2014/main" id="{B2574C97-B2DB-4751-ACC7-A4E878CA3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1768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(P3) Maximum buffer usage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5" name="Text Box 61">
            <a:extLst>
              <a:ext uri="{FF2B5EF4-FFF2-40B4-BE49-F238E27FC236}">
                <a16:creationId xmlns:a16="http://schemas.microsoft.com/office/drawing/2014/main" id="{D62BBEEA-1647-4926-855F-EF3A1CBB0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6975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(P4) Priority departure 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6" name="Text Box 62">
            <a:extLst>
              <a:ext uri="{FF2B5EF4-FFF2-40B4-BE49-F238E27FC236}">
                <a16:creationId xmlns:a16="http://schemas.microsoft.com/office/drawing/2014/main" id="{7D3622F9-A449-408E-B8BE-02D73E8D9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62182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Calibri" panose="020F0502020204030204" pitchFamily="34" charset="0"/>
              </a:rPr>
              <a:t>(P5) Priority loss</a:t>
            </a:r>
            <a:endParaRPr lang="en-US" altLang="zh-TW" sz="1800">
              <a:latin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B722F1-B422-4BDC-9F7A-B3E254B1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11</a:t>
            </a:fld>
            <a:endParaRPr lang="zh-TW" altLang="en-US" dirty="0"/>
          </a:p>
        </p:txBody>
      </p:sp>
      <p:sp>
        <p:nvSpPr>
          <p:cNvPr id="40" name="AutoShape 45">
            <a:extLst>
              <a:ext uri="{FF2B5EF4-FFF2-40B4-BE49-F238E27FC236}">
                <a16:creationId xmlns:a16="http://schemas.microsoft.com/office/drawing/2014/main" id="{346BAF17-5B11-48F8-B145-B87E08A4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258" y="4400550"/>
            <a:ext cx="5148150" cy="973138"/>
          </a:xfrm>
          <a:prstGeom prst="wedgeRoundRectCallout">
            <a:avLst>
              <a:gd name="adj1" fmla="val -55727"/>
              <a:gd name="adj2" fmla="val -3019"/>
              <a:gd name="adj3" fmla="val 16667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If </a:t>
            </a:r>
            <a:r>
              <a:rPr lang="en-US" altLang="zh-TW" sz="1800" dirty="0">
                <a:solidFill>
                  <a:srgbClr val="FF3300"/>
                </a:solidFill>
                <a:latin typeface="Calibri" panose="020F0502020204030204" pitchFamily="34" charset="0"/>
              </a:rPr>
              <a:t>c(t)=1 </a:t>
            </a:r>
            <a:r>
              <a:rPr lang="en-US" altLang="zh-TW" sz="1800" dirty="0">
                <a:latin typeface="Calibri" panose="020F0502020204030204" pitchFamily="34" charset="0"/>
              </a:rPr>
              <a:t>and there are packets in the queue at time t,</a:t>
            </a:r>
            <a:r>
              <a:rPr lang="zh-TW" altLang="en-US" sz="1800" dirty="0">
                <a:latin typeface="Calibri" panose="020F0502020204030204" pitchFamily="34" charset="0"/>
              </a:rPr>
              <a:t> </a:t>
            </a:r>
            <a:r>
              <a:rPr lang="en-US" altLang="zh-TW" sz="1800" dirty="0">
                <a:latin typeface="Calibri" panose="020F0502020204030204" pitchFamily="34" charset="0"/>
              </a:rPr>
              <a:t>then there is a departure packet at time 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otherwise, there is no departure packet at time t.</a:t>
            </a:r>
            <a:endParaRPr lang="zh-TW" alt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30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3" grpId="0"/>
      <p:bldP spid="31803" grpId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>
            <a:extLst>
              <a:ext uri="{FF2B5EF4-FFF2-40B4-BE49-F238E27FC236}">
                <a16:creationId xmlns:a16="http://schemas.microsoft.com/office/drawing/2014/main" id="{C34168BC-9A0F-4246-BE4F-40AAA046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3536950"/>
            <a:ext cx="223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Control input link</a:t>
            </a:r>
          </a:p>
        </p:txBody>
      </p:sp>
      <p:sp>
        <p:nvSpPr>
          <p:cNvPr id="190469" name="Line 5">
            <a:extLst>
              <a:ext uri="{FF2B5EF4-FFF2-40B4-BE49-F238E27FC236}">
                <a16:creationId xmlns:a16="http://schemas.microsoft.com/office/drawing/2014/main" id="{4CCB78D5-E8D0-4457-8559-E23E90E7F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6738" y="32131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8D6F88B2-A918-4E4F-8340-84866378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92263"/>
            <a:ext cx="23034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Arrival link</a:t>
            </a:r>
          </a:p>
        </p:txBody>
      </p:sp>
      <p:sp>
        <p:nvSpPr>
          <p:cNvPr id="190471" name="Line 7">
            <a:extLst>
              <a:ext uri="{FF2B5EF4-FFF2-40B4-BE49-F238E27FC236}">
                <a16:creationId xmlns:a16="http://schemas.microsoft.com/office/drawing/2014/main" id="{48179270-47B5-4AEA-B80A-E6F98C544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19891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2" name="Rectangle 8">
            <a:extLst>
              <a:ext uri="{FF2B5EF4-FFF2-40B4-BE49-F238E27FC236}">
                <a16:creationId xmlns:a16="http://schemas.microsoft.com/office/drawing/2014/main" id="{BC679C79-2ED8-41BD-A577-BEEA6429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169" y="908050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Buffer size</a:t>
            </a:r>
          </a:p>
        </p:txBody>
      </p:sp>
      <p:sp>
        <p:nvSpPr>
          <p:cNvPr id="190473" name="Line 9">
            <a:extLst>
              <a:ext uri="{FF2B5EF4-FFF2-40B4-BE49-F238E27FC236}">
                <a16:creationId xmlns:a16="http://schemas.microsoft.com/office/drawing/2014/main" id="{86FF4367-2077-4351-9060-C19E16BE3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775" y="1231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4" name="Rectangle 10">
            <a:extLst>
              <a:ext uri="{FF2B5EF4-FFF2-40B4-BE49-F238E27FC236}">
                <a16:creationId xmlns:a16="http://schemas.microsoft.com/office/drawing/2014/main" id="{56172E7B-F4C8-4E7B-8271-23EA63310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1557338"/>
            <a:ext cx="23764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Departure link</a:t>
            </a:r>
          </a:p>
        </p:txBody>
      </p:sp>
      <p:sp>
        <p:nvSpPr>
          <p:cNvPr id="190475" name="Line 11">
            <a:extLst>
              <a:ext uri="{FF2B5EF4-FFF2-40B4-BE49-F238E27FC236}">
                <a16:creationId xmlns:a16="http://schemas.microsoft.com/office/drawing/2014/main" id="{EB722FCF-EF11-4495-A93F-8992293628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8950" y="1952625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6" name="Rectangle 12">
            <a:extLst>
              <a:ext uri="{FF2B5EF4-FFF2-40B4-BE49-F238E27FC236}">
                <a16:creationId xmlns:a16="http://schemas.microsoft.com/office/drawing/2014/main" id="{1176AF06-1863-457F-862A-A4B44432C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465513"/>
            <a:ext cx="2519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Loss link</a:t>
            </a:r>
          </a:p>
        </p:txBody>
      </p:sp>
      <p:sp>
        <p:nvSpPr>
          <p:cNvPr id="190477" name="Line 13">
            <a:extLst>
              <a:ext uri="{FF2B5EF4-FFF2-40B4-BE49-F238E27FC236}">
                <a16:creationId xmlns:a16="http://schemas.microsoft.com/office/drawing/2014/main" id="{FBF554F0-EB85-4E52-8B70-BA73E1B669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8950" y="32131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8" name="Rectangle 3">
            <a:extLst>
              <a:ext uri="{FF2B5EF4-FFF2-40B4-BE49-F238E27FC236}">
                <a16:creationId xmlns:a16="http://schemas.microsoft.com/office/drawing/2014/main" id="{61656082-C4F3-497F-8D40-3A3A6EEA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</a:rPr>
              <a:t>Definition of a Priority Queue</a:t>
            </a:r>
          </a:p>
        </p:txBody>
      </p:sp>
      <p:sp>
        <p:nvSpPr>
          <p:cNvPr id="9229" name="Line 36">
            <a:extLst>
              <a:ext uri="{FF2B5EF4-FFF2-40B4-BE49-F238E27FC236}">
                <a16:creationId xmlns:a16="http://schemas.microsoft.com/office/drawing/2014/main" id="{E265AD85-D13F-4E44-8FE7-992A13ED1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8366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230" name="Group 37">
            <a:extLst>
              <a:ext uri="{FF2B5EF4-FFF2-40B4-BE49-F238E27FC236}">
                <a16:creationId xmlns:a16="http://schemas.microsoft.com/office/drawing/2014/main" id="{050AB4D6-527E-4704-8AB7-AF5CBA4E5BB9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665288"/>
            <a:ext cx="4427538" cy="1763712"/>
            <a:chOff x="1429" y="1389"/>
            <a:chExt cx="2789" cy="1111"/>
          </a:xfrm>
        </p:grpSpPr>
        <p:sp>
          <p:nvSpPr>
            <p:cNvPr id="9241" name="Rectangle 20">
              <a:extLst>
                <a:ext uri="{FF2B5EF4-FFF2-40B4-BE49-F238E27FC236}">
                  <a16:creationId xmlns:a16="http://schemas.microsoft.com/office/drawing/2014/main" id="{622AB3CA-CC22-45CB-809D-6E60258F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706"/>
              <a:ext cx="1202" cy="7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Priority queue</a:t>
              </a:r>
              <a:br>
                <a:rPr lang="en-US" altLang="zh-TW" sz="1800">
                  <a:latin typeface="Calibri" panose="020F0502020204030204" pitchFamily="34" charset="0"/>
                </a:rPr>
              </a:br>
              <a:r>
                <a:rPr lang="en-US" altLang="zh-TW" sz="1800">
                  <a:latin typeface="Calibri" panose="020F0502020204030204" pitchFamily="34" charset="0"/>
                </a:rPr>
                <a:t>with buffer B</a:t>
              </a:r>
            </a:p>
          </p:txBody>
        </p:sp>
        <p:sp>
          <p:nvSpPr>
            <p:cNvPr id="9242" name="Line 22">
              <a:extLst>
                <a:ext uri="{FF2B5EF4-FFF2-40B4-BE49-F238E27FC236}">
                  <a16:creationId xmlns:a16="http://schemas.microsoft.com/office/drawing/2014/main" id="{428D073C-16D2-400E-ADB0-5BDCD2B9F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18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" name="Line 23">
              <a:extLst>
                <a:ext uri="{FF2B5EF4-FFF2-40B4-BE49-F238E27FC236}">
                  <a16:creationId xmlns:a16="http://schemas.microsoft.com/office/drawing/2014/main" id="{3DB56241-F1A6-4025-9C64-7A1B83FE9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29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" name="Line 24">
              <a:extLst>
                <a:ext uri="{FF2B5EF4-FFF2-40B4-BE49-F238E27FC236}">
                  <a16:creationId xmlns:a16="http://schemas.microsoft.com/office/drawing/2014/main" id="{A6AD1E9B-8A8E-415D-9DC6-DD60833C4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8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5" name="Line 25">
              <a:extLst>
                <a:ext uri="{FF2B5EF4-FFF2-40B4-BE49-F238E27FC236}">
                  <a16:creationId xmlns:a16="http://schemas.microsoft.com/office/drawing/2014/main" id="{2C440E28-5316-4223-ADE0-8C0F69715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229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6" name="Line 27">
              <a:extLst>
                <a:ext uri="{FF2B5EF4-FFF2-40B4-BE49-F238E27FC236}">
                  <a16:creationId xmlns:a16="http://schemas.microsoft.com/office/drawing/2014/main" id="{68E6632E-34D6-4F75-ADE7-00C691EC6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" y="14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7" name="Line 28">
              <a:extLst>
                <a:ext uri="{FF2B5EF4-FFF2-40B4-BE49-F238E27FC236}">
                  <a16:creationId xmlns:a16="http://schemas.microsoft.com/office/drawing/2014/main" id="{7AB6F74F-5D08-4515-B2F2-C2F510FB6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4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8" name="Line 29">
              <a:extLst>
                <a:ext uri="{FF2B5EF4-FFF2-40B4-BE49-F238E27FC236}">
                  <a16:creationId xmlns:a16="http://schemas.microsoft.com/office/drawing/2014/main" id="{FF05687A-7495-4C46-A944-149B51A11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2" y="150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9" name="Line 30">
              <a:extLst>
                <a:ext uri="{FF2B5EF4-FFF2-40B4-BE49-F238E27FC236}">
                  <a16:creationId xmlns:a16="http://schemas.microsoft.com/office/drawing/2014/main" id="{70DD8AD9-E5C9-458B-8909-B9008B6F7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50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0" name="Text Box 31">
              <a:extLst>
                <a:ext uri="{FF2B5EF4-FFF2-40B4-BE49-F238E27FC236}">
                  <a16:creationId xmlns:a16="http://schemas.microsoft.com/office/drawing/2014/main" id="{340D9EF8-7762-4386-B57A-8FD5CCF63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389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dirty="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9251" name="Text Box 33">
              <a:extLst>
                <a:ext uri="{FF2B5EF4-FFF2-40B4-BE49-F238E27FC236}">
                  <a16:creationId xmlns:a16="http://schemas.microsoft.com/office/drawing/2014/main" id="{B15B731A-B432-4EE1-B06B-5B6B92619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774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a(t)</a:t>
              </a:r>
            </a:p>
          </p:txBody>
        </p:sp>
        <p:sp>
          <p:nvSpPr>
            <p:cNvPr id="9252" name="Text Box 34">
              <a:extLst>
                <a:ext uri="{FF2B5EF4-FFF2-40B4-BE49-F238E27FC236}">
                  <a16:creationId xmlns:a16="http://schemas.microsoft.com/office/drawing/2014/main" id="{1D1FCBB4-C826-47E2-B7ED-5E10E8022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2160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c(t)</a:t>
              </a:r>
            </a:p>
          </p:txBody>
        </p:sp>
        <p:sp>
          <p:nvSpPr>
            <p:cNvPr id="9253" name="Text Box 35">
              <a:extLst>
                <a:ext uri="{FF2B5EF4-FFF2-40B4-BE49-F238E27FC236}">
                  <a16:creationId xmlns:a16="http://schemas.microsoft.com/office/drawing/2014/main" id="{D70BD020-54F2-4F6F-A04E-17DCEB336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1752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d(t)</a:t>
              </a:r>
            </a:p>
          </p:txBody>
        </p:sp>
        <p:sp>
          <p:nvSpPr>
            <p:cNvPr id="9254" name="Text Box 36">
              <a:extLst>
                <a:ext uri="{FF2B5EF4-FFF2-40B4-BE49-F238E27FC236}">
                  <a16:creationId xmlns:a16="http://schemas.microsoft.com/office/drawing/2014/main" id="{1A941AA9-C0A4-443B-9CAC-7B104E812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183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b="1">
                  <a:latin typeface="MT Extra" panose="05050102010205020202" pitchFamily="18" charset="2"/>
                </a:rPr>
                <a:t>l</a:t>
              </a:r>
              <a:r>
                <a:rPr lang="en-US" altLang="zh-TW" sz="1800">
                  <a:latin typeface="Calibri" panose="020F0502020204030204" pitchFamily="34" charset="0"/>
                </a:rPr>
                <a:t>(t)</a:t>
              </a:r>
            </a:p>
          </p:txBody>
        </p:sp>
      </p:grpSp>
      <p:sp>
        <p:nvSpPr>
          <p:cNvPr id="31801" name="Text Box 57">
            <a:extLst>
              <a:ext uri="{FF2B5EF4-FFF2-40B4-BE49-F238E27FC236}">
                <a16:creationId xmlns:a16="http://schemas.microsoft.com/office/drawing/2014/main" id="{B8833949-B124-4DED-9487-AAD196CC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132263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(P1) Flow conservation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3" name="Text Box 59">
            <a:extLst>
              <a:ext uri="{FF2B5EF4-FFF2-40B4-BE49-F238E27FC236}">
                <a16:creationId xmlns:a16="http://schemas.microsoft.com/office/drawing/2014/main" id="{4CE3D833-E47D-41A0-8169-CEF6817C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652963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(P2) Non-idling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4" name="Text Box 60">
            <a:extLst>
              <a:ext uri="{FF2B5EF4-FFF2-40B4-BE49-F238E27FC236}">
                <a16:creationId xmlns:a16="http://schemas.microsoft.com/office/drawing/2014/main" id="{B2574C97-B2DB-4751-ACC7-A4E878CA3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1768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(P3) Maximum buffer usage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5" name="Text Box 61">
            <a:extLst>
              <a:ext uri="{FF2B5EF4-FFF2-40B4-BE49-F238E27FC236}">
                <a16:creationId xmlns:a16="http://schemas.microsoft.com/office/drawing/2014/main" id="{D62BBEEA-1647-4926-855F-EF3A1CBB0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6975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(P4) Priority departure 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6" name="Text Box 62">
            <a:extLst>
              <a:ext uri="{FF2B5EF4-FFF2-40B4-BE49-F238E27FC236}">
                <a16:creationId xmlns:a16="http://schemas.microsoft.com/office/drawing/2014/main" id="{7D3622F9-A449-408E-B8BE-02D73E8D9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62182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Calibri" panose="020F0502020204030204" pitchFamily="34" charset="0"/>
              </a:rPr>
              <a:t>(P5) Priority loss</a:t>
            </a:r>
            <a:endParaRPr lang="en-US" altLang="zh-TW" sz="1800">
              <a:latin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B722F1-B422-4BDC-9F7A-B3E254B1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12</a:t>
            </a:fld>
            <a:endParaRPr lang="zh-TW" altLang="en-US" dirty="0"/>
          </a:p>
        </p:txBody>
      </p:sp>
      <p:sp>
        <p:nvSpPr>
          <p:cNvPr id="41" name="AutoShape 46">
            <a:extLst>
              <a:ext uri="{FF2B5EF4-FFF2-40B4-BE49-F238E27FC236}">
                <a16:creationId xmlns:a16="http://schemas.microsoft.com/office/drawing/2014/main" id="{713A13DC-6978-47F7-A30C-B9E5031F9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970462"/>
            <a:ext cx="4320306" cy="972000"/>
          </a:xfrm>
          <a:prstGeom prst="wedgeRoundRectCallout">
            <a:avLst>
              <a:gd name="adj1" fmla="val -54023"/>
              <a:gd name="adj2" fmla="val -3019"/>
              <a:gd name="adj3" fmla="val 16667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If there is a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</a:rPr>
              <a:t>buffer overflow </a:t>
            </a:r>
            <a:r>
              <a:rPr lang="en-US" altLang="zh-TW" sz="1800" dirty="0">
                <a:latin typeface="Calibri" panose="020F0502020204030204" pitchFamily="34" charset="0"/>
              </a:rPr>
              <a:t>at time 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then there is a loss packet at time 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otherwise, there is no loss packet at time t.</a:t>
            </a:r>
            <a:endParaRPr lang="zh-TW" alt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69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4" grpId="0"/>
      <p:bldP spid="31804" grpId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>
            <a:extLst>
              <a:ext uri="{FF2B5EF4-FFF2-40B4-BE49-F238E27FC236}">
                <a16:creationId xmlns:a16="http://schemas.microsoft.com/office/drawing/2014/main" id="{C34168BC-9A0F-4246-BE4F-40AAA046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3536950"/>
            <a:ext cx="223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Control input link</a:t>
            </a:r>
          </a:p>
        </p:txBody>
      </p:sp>
      <p:sp>
        <p:nvSpPr>
          <p:cNvPr id="190469" name="Line 5">
            <a:extLst>
              <a:ext uri="{FF2B5EF4-FFF2-40B4-BE49-F238E27FC236}">
                <a16:creationId xmlns:a16="http://schemas.microsoft.com/office/drawing/2014/main" id="{4CCB78D5-E8D0-4457-8559-E23E90E7F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6738" y="32131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8D6F88B2-A918-4E4F-8340-84866378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92263"/>
            <a:ext cx="23034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Arrival link</a:t>
            </a:r>
          </a:p>
        </p:txBody>
      </p:sp>
      <p:sp>
        <p:nvSpPr>
          <p:cNvPr id="190471" name="Line 7">
            <a:extLst>
              <a:ext uri="{FF2B5EF4-FFF2-40B4-BE49-F238E27FC236}">
                <a16:creationId xmlns:a16="http://schemas.microsoft.com/office/drawing/2014/main" id="{48179270-47B5-4AEA-B80A-E6F98C544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19891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2" name="Rectangle 8">
            <a:extLst>
              <a:ext uri="{FF2B5EF4-FFF2-40B4-BE49-F238E27FC236}">
                <a16:creationId xmlns:a16="http://schemas.microsoft.com/office/drawing/2014/main" id="{BC679C79-2ED8-41BD-A577-BEEA6429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169" y="908050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Buffer size</a:t>
            </a:r>
          </a:p>
        </p:txBody>
      </p:sp>
      <p:sp>
        <p:nvSpPr>
          <p:cNvPr id="190473" name="Line 9">
            <a:extLst>
              <a:ext uri="{FF2B5EF4-FFF2-40B4-BE49-F238E27FC236}">
                <a16:creationId xmlns:a16="http://schemas.microsoft.com/office/drawing/2014/main" id="{86FF4367-2077-4351-9060-C19E16BE3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775" y="1231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4" name="Rectangle 10">
            <a:extLst>
              <a:ext uri="{FF2B5EF4-FFF2-40B4-BE49-F238E27FC236}">
                <a16:creationId xmlns:a16="http://schemas.microsoft.com/office/drawing/2014/main" id="{56172E7B-F4C8-4E7B-8271-23EA63310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1557338"/>
            <a:ext cx="23764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Departure link</a:t>
            </a:r>
          </a:p>
        </p:txBody>
      </p:sp>
      <p:sp>
        <p:nvSpPr>
          <p:cNvPr id="190475" name="Line 11">
            <a:extLst>
              <a:ext uri="{FF2B5EF4-FFF2-40B4-BE49-F238E27FC236}">
                <a16:creationId xmlns:a16="http://schemas.microsoft.com/office/drawing/2014/main" id="{EB722FCF-EF11-4495-A93F-8992293628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8950" y="1952625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6" name="Rectangle 12">
            <a:extLst>
              <a:ext uri="{FF2B5EF4-FFF2-40B4-BE49-F238E27FC236}">
                <a16:creationId xmlns:a16="http://schemas.microsoft.com/office/drawing/2014/main" id="{1176AF06-1863-457F-862A-A4B44432C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465513"/>
            <a:ext cx="2519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Loss link</a:t>
            </a:r>
          </a:p>
        </p:txBody>
      </p:sp>
      <p:sp>
        <p:nvSpPr>
          <p:cNvPr id="190477" name="Line 13">
            <a:extLst>
              <a:ext uri="{FF2B5EF4-FFF2-40B4-BE49-F238E27FC236}">
                <a16:creationId xmlns:a16="http://schemas.microsoft.com/office/drawing/2014/main" id="{FBF554F0-EB85-4E52-8B70-BA73E1B669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8950" y="32131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8" name="Rectangle 3">
            <a:extLst>
              <a:ext uri="{FF2B5EF4-FFF2-40B4-BE49-F238E27FC236}">
                <a16:creationId xmlns:a16="http://schemas.microsoft.com/office/drawing/2014/main" id="{61656082-C4F3-497F-8D40-3A3A6EEA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</a:rPr>
              <a:t>Definition of a Priority Queue</a:t>
            </a:r>
          </a:p>
        </p:txBody>
      </p:sp>
      <p:sp>
        <p:nvSpPr>
          <p:cNvPr id="9229" name="Line 36">
            <a:extLst>
              <a:ext uri="{FF2B5EF4-FFF2-40B4-BE49-F238E27FC236}">
                <a16:creationId xmlns:a16="http://schemas.microsoft.com/office/drawing/2014/main" id="{E265AD85-D13F-4E44-8FE7-992A13ED1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8366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230" name="Group 37">
            <a:extLst>
              <a:ext uri="{FF2B5EF4-FFF2-40B4-BE49-F238E27FC236}">
                <a16:creationId xmlns:a16="http://schemas.microsoft.com/office/drawing/2014/main" id="{050AB4D6-527E-4704-8AB7-AF5CBA4E5BB9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665288"/>
            <a:ext cx="4427538" cy="1763712"/>
            <a:chOff x="1429" y="1389"/>
            <a:chExt cx="2789" cy="1111"/>
          </a:xfrm>
        </p:grpSpPr>
        <p:sp>
          <p:nvSpPr>
            <p:cNvPr id="9241" name="Rectangle 20">
              <a:extLst>
                <a:ext uri="{FF2B5EF4-FFF2-40B4-BE49-F238E27FC236}">
                  <a16:creationId xmlns:a16="http://schemas.microsoft.com/office/drawing/2014/main" id="{622AB3CA-CC22-45CB-809D-6E60258F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706"/>
              <a:ext cx="1202" cy="7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Priority queue</a:t>
              </a:r>
              <a:br>
                <a:rPr lang="en-US" altLang="zh-TW" sz="1800">
                  <a:latin typeface="Calibri" panose="020F0502020204030204" pitchFamily="34" charset="0"/>
                </a:rPr>
              </a:br>
              <a:r>
                <a:rPr lang="en-US" altLang="zh-TW" sz="1800">
                  <a:latin typeface="Calibri" panose="020F0502020204030204" pitchFamily="34" charset="0"/>
                </a:rPr>
                <a:t>with buffer B</a:t>
              </a:r>
            </a:p>
          </p:txBody>
        </p:sp>
        <p:sp>
          <p:nvSpPr>
            <p:cNvPr id="9242" name="Line 22">
              <a:extLst>
                <a:ext uri="{FF2B5EF4-FFF2-40B4-BE49-F238E27FC236}">
                  <a16:creationId xmlns:a16="http://schemas.microsoft.com/office/drawing/2014/main" id="{428D073C-16D2-400E-ADB0-5BDCD2B9F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18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" name="Line 23">
              <a:extLst>
                <a:ext uri="{FF2B5EF4-FFF2-40B4-BE49-F238E27FC236}">
                  <a16:creationId xmlns:a16="http://schemas.microsoft.com/office/drawing/2014/main" id="{3DB56241-F1A6-4025-9C64-7A1B83FE9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29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" name="Line 24">
              <a:extLst>
                <a:ext uri="{FF2B5EF4-FFF2-40B4-BE49-F238E27FC236}">
                  <a16:creationId xmlns:a16="http://schemas.microsoft.com/office/drawing/2014/main" id="{A6AD1E9B-8A8E-415D-9DC6-DD60833C4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8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5" name="Line 25">
              <a:extLst>
                <a:ext uri="{FF2B5EF4-FFF2-40B4-BE49-F238E27FC236}">
                  <a16:creationId xmlns:a16="http://schemas.microsoft.com/office/drawing/2014/main" id="{2C440E28-5316-4223-ADE0-8C0F69715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229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6" name="Line 27">
              <a:extLst>
                <a:ext uri="{FF2B5EF4-FFF2-40B4-BE49-F238E27FC236}">
                  <a16:creationId xmlns:a16="http://schemas.microsoft.com/office/drawing/2014/main" id="{68E6632E-34D6-4F75-ADE7-00C691EC6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" y="14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7" name="Line 28">
              <a:extLst>
                <a:ext uri="{FF2B5EF4-FFF2-40B4-BE49-F238E27FC236}">
                  <a16:creationId xmlns:a16="http://schemas.microsoft.com/office/drawing/2014/main" id="{7AB6F74F-5D08-4515-B2F2-C2F510FB6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4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8" name="Line 29">
              <a:extLst>
                <a:ext uri="{FF2B5EF4-FFF2-40B4-BE49-F238E27FC236}">
                  <a16:creationId xmlns:a16="http://schemas.microsoft.com/office/drawing/2014/main" id="{FF05687A-7495-4C46-A944-149B51A11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2" y="150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9" name="Line 30">
              <a:extLst>
                <a:ext uri="{FF2B5EF4-FFF2-40B4-BE49-F238E27FC236}">
                  <a16:creationId xmlns:a16="http://schemas.microsoft.com/office/drawing/2014/main" id="{70DD8AD9-E5C9-458B-8909-B9008B6F7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50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0" name="Text Box 31">
              <a:extLst>
                <a:ext uri="{FF2B5EF4-FFF2-40B4-BE49-F238E27FC236}">
                  <a16:creationId xmlns:a16="http://schemas.microsoft.com/office/drawing/2014/main" id="{340D9EF8-7762-4386-B57A-8FD5CCF63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389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dirty="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9251" name="Text Box 33">
              <a:extLst>
                <a:ext uri="{FF2B5EF4-FFF2-40B4-BE49-F238E27FC236}">
                  <a16:creationId xmlns:a16="http://schemas.microsoft.com/office/drawing/2014/main" id="{B15B731A-B432-4EE1-B06B-5B6B92619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774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a(t)</a:t>
              </a:r>
            </a:p>
          </p:txBody>
        </p:sp>
        <p:sp>
          <p:nvSpPr>
            <p:cNvPr id="9252" name="Text Box 34">
              <a:extLst>
                <a:ext uri="{FF2B5EF4-FFF2-40B4-BE49-F238E27FC236}">
                  <a16:creationId xmlns:a16="http://schemas.microsoft.com/office/drawing/2014/main" id="{1D1FCBB4-C826-47E2-B7ED-5E10E8022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2160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c(t)</a:t>
              </a:r>
            </a:p>
          </p:txBody>
        </p:sp>
        <p:sp>
          <p:nvSpPr>
            <p:cNvPr id="9253" name="Text Box 35">
              <a:extLst>
                <a:ext uri="{FF2B5EF4-FFF2-40B4-BE49-F238E27FC236}">
                  <a16:creationId xmlns:a16="http://schemas.microsoft.com/office/drawing/2014/main" id="{D70BD020-54F2-4F6F-A04E-17DCEB336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1752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d(t)</a:t>
              </a:r>
            </a:p>
          </p:txBody>
        </p:sp>
        <p:sp>
          <p:nvSpPr>
            <p:cNvPr id="9254" name="Text Box 36">
              <a:extLst>
                <a:ext uri="{FF2B5EF4-FFF2-40B4-BE49-F238E27FC236}">
                  <a16:creationId xmlns:a16="http://schemas.microsoft.com/office/drawing/2014/main" id="{1A941AA9-C0A4-443B-9CAC-7B104E812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183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b="1">
                  <a:latin typeface="MT Extra" panose="05050102010205020202" pitchFamily="18" charset="2"/>
                </a:rPr>
                <a:t>l</a:t>
              </a:r>
              <a:r>
                <a:rPr lang="en-US" altLang="zh-TW" sz="1800">
                  <a:latin typeface="Calibri" panose="020F0502020204030204" pitchFamily="34" charset="0"/>
                </a:rPr>
                <a:t>(t)</a:t>
              </a:r>
            </a:p>
          </p:txBody>
        </p:sp>
      </p:grpSp>
      <p:sp>
        <p:nvSpPr>
          <p:cNvPr id="31801" name="Text Box 57">
            <a:extLst>
              <a:ext uri="{FF2B5EF4-FFF2-40B4-BE49-F238E27FC236}">
                <a16:creationId xmlns:a16="http://schemas.microsoft.com/office/drawing/2014/main" id="{B8833949-B124-4DED-9487-AAD196CC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132263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(P1) Flow conservation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3" name="Text Box 59">
            <a:extLst>
              <a:ext uri="{FF2B5EF4-FFF2-40B4-BE49-F238E27FC236}">
                <a16:creationId xmlns:a16="http://schemas.microsoft.com/office/drawing/2014/main" id="{4CE3D833-E47D-41A0-8169-CEF6817C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652963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(P2) Non-idling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4" name="Text Box 60">
            <a:extLst>
              <a:ext uri="{FF2B5EF4-FFF2-40B4-BE49-F238E27FC236}">
                <a16:creationId xmlns:a16="http://schemas.microsoft.com/office/drawing/2014/main" id="{B2574C97-B2DB-4751-ACC7-A4E878CA3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1768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(P3) Maximum buffer usage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5" name="Text Box 61">
            <a:extLst>
              <a:ext uri="{FF2B5EF4-FFF2-40B4-BE49-F238E27FC236}">
                <a16:creationId xmlns:a16="http://schemas.microsoft.com/office/drawing/2014/main" id="{D62BBEEA-1647-4926-855F-EF3A1CBB0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6975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(P4) Priority departure 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6" name="Text Box 62">
            <a:extLst>
              <a:ext uri="{FF2B5EF4-FFF2-40B4-BE49-F238E27FC236}">
                <a16:creationId xmlns:a16="http://schemas.microsoft.com/office/drawing/2014/main" id="{7D3622F9-A449-408E-B8BE-02D73E8D9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62182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Calibri" panose="020F0502020204030204" pitchFamily="34" charset="0"/>
              </a:rPr>
              <a:t>(P5) Priority loss</a:t>
            </a:r>
            <a:endParaRPr lang="en-US" altLang="zh-TW" sz="1800">
              <a:latin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B722F1-B422-4BDC-9F7A-B3E254B1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13</a:t>
            </a:fld>
            <a:endParaRPr lang="zh-TW" altLang="en-US" dirty="0"/>
          </a:p>
        </p:txBody>
      </p:sp>
      <p:sp>
        <p:nvSpPr>
          <p:cNvPr id="42" name="AutoShape 48">
            <a:extLst>
              <a:ext uri="{FF2B5EF4-FFF2-40B4-BE49-F238E27FC236}">
                <a16:creationId xmlns:a16="http://schemas.microsoft.com/office/drawing/2014/main" id="{9CD95218-9904-49E9-A30B-5F612E35E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5517232"/>
            <a:ext cx="3852378" cy="972000"/>
          </a:xfrm>
          <a:prstGeom prst="wedgeRoundRectCallout">
            <a:avLst>
              <a:gd name="adj1" fmla="val -54407"/>
              <a:gd name="adj2" fmla="val -8102"/>
              <a:gd name="adj3" fmla="val 16667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If there is a departure packet at time t, then that packet is the </a:t>
            </a:r>
            <a:r>
              <a:rPr lang="en-US" altLang="zh-TW" sz="1800" dirty="0">
                <a:solidFill>
                  <a:srgbClr val="FF3300"/>
                </a:solidFill>
                <a:latin typeface="Calibri" panose="020F0502020204030204" pitchFamily="34" charset="0"/>
              </a:rPr>
              <a:t>highest-priority </a:t>
            </a:r>
            <a:r>
              <a:rPr lang="en-US" altLang="zh-TW" sz="1800" dirty="0">
                <a:latin typeface="Calibri" panose="020F0502020204030204" pitchFamily="34" charset="0"/>
              </a:rPr>
              <a:t>packet in the queue at time t.</a:t>
            </a:r>
            <a:endParaRPr lang="zh-TW" alt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56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5" grpId="0"/>
      <p:bldP spid="31805" grpId="1"/>
      <p:bldP spid="42" grpId="0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>
            <a:extLst>
              <a:ext uri="{FF2B5EF4-FFF2-40B4-BE49-F238E27FC236}">
                <a16:creationId xmlns:a16="http://schemas.microsoft.com/office/drawing/2014/main" id="{C34168BC-9A0F-4246-BE4F-40AAA046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3536950"/>
            <a:ext cx="223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Control input link</a:t>
            </a:r>
          </a:p>
        </p:txBody>
      </p:sp>
      <p:sp>
        <p:nvSpPr>
          <p:cNvPr id="190469" name="Line 5">
            <a:extLst>
              <a:ext uri="{FF2B5EF4-FFF2-40B4-BE49-F238E27FC236}">
                <a16:creationId xmlns:a16="http://schemas.microsoft.com/office/drawing/2014/main" id="{4CCB78D5-E8D0-4457-8559-E23E90E7F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6738" y="32131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8D6F88B2-A918-4E4F-8340-84866378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92263"/>
            <a:ext cx="23034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Arrival link</a:t>
            </a:r>
          </a:p>
        </p:txBody>
      </p:sp>
      <p:sp>
        <p:nvSpPr>
          <p:cNvPr id="190471" name="Line 7">
            <a:extLst>
              <a:ext uri="{FF2B5EF4-FFF2-40B4-BE49-F238E27FC236}">
                <a16:creationId xmlns:a16="http://schemas.microsoft.com/office/drawing/2014/main" id="{48179270-47B5-4AEA-B80A-E6F98C544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19891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2" name="Rectangle 8">
            <a:extLst>
              <a:ext uri="{FF2B5EF4-FFF2-40B4-BE49-F238E27FC236}">
                <a16:creationId xmlns:a16="http://schemas.microsoft.com/office/drawing/2014/main" id="{BC679C79-2ED8-41BD-A577-BEEA6429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169" y="908050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Buffer size</a:t>
            </a:r>
          </a:p>
        </p:txBody>
      </p:sp>
      <p:sp>
        <p:nvSpPr>
          <p:cNvPr id="190473" name="Line 9">
            <a:extLst>
              <a:ext uri="{FF2B5EF4-FFF2-40B4-BE49-F238E27FC236}">
                <a16:creationId xmlns:a16="http://schemas.microsoft.com/office/drawing/2014/main" id="{86FF4367-2077-4351-9060-C19E16BE3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775" y="1231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4" name="Rectangle 10">
            <a:extLst>
              <a:ext uri="{FF2B5EF4-FFF2-40B4-BE49-F238E27FC236}">
                <a16:creationId xmlns:a16="http://schemas.microsoft.com/office/drawing/2014/main" id="{56172E7B-F4C8-4E7B-8271-23EA63310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1557338"/>
            <a:ext cx="23764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Departure link</a:t>
            </a:r>
          </a:p>
        </p:txBody>
      </p:sp>
      <p:sp>
        <p:nvSpPr>
          <p:cNvPr id="190475" name="Line 11">
            <a:extLst>
              <a:ext uri="{FF2B5EF4-FFF2-40B4-BE49-F238E27FC236}">
                <a16:creationId xmlns:a16="http://schemas.microsoft.com/office/drawing/2014/main" id="{EB722FCF-EF11-4495-A93F-8992293628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8950" y="1952625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0476" name="Rectangle 12">
            <a:extLst>
              <a:ext uri="{FF2B5EF4-FFF2-40B4-BE49-F238E27FC236}">
                <a16:creationId xmlns:a16="http://schemas.microsoft.com/office/drawing/2014/main" id="{1176AF06-1863-457F-862A-A4B44432C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465513"/>
            <a:ext cx="2519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Loss link</a:t>
            </a:r>
          </a:p>
        </p:txBody>
      </p:sp>
      <p:sp>
        <p:nvSpPr>
          <p:cNvPr id="190477" name="Line 13">
            <a:extLst>
              <a:ext uri="{FF2B5EF4-FFF2-40B4-BE49-F238E27FC236}">
                <a16:creationId xmlns:a16="http://schemas.microsoft.com/office/drawing/2014/main" id="{FBF554F0-EB85-4E52-8B70-BA73E1B669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8950" y="32131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8" name="Rectangle 3">
            <a:extLst>
              <a:ext uri="{FF2B5EF4-FFF2-40B4-BE49-F238E27FC236}">
                <a16:creationId xmlns:a16="http://schemas.microsoft.com/office/drawing/2014/main" id="{61656082-C4F3-497F-8D40-3A3A6EEA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</a:rPr>
              <a:t>Definition of a Priority Queue</a:t>
            </a:r>
          </a:p>
        </p:txBody>
      </p:sp>
      <p:sp>
        <p:nvSpPr>
          <p:cNvPr id="9229" name="Line 36">
            <a:extLst>
              <a:ext uri="{FF2B5EF4-FFF2-40B4-BE49-F238E27FC236}">
                <a16:creationId xmlns:a16="http://schemas.microsoft.com/office/drawing/2014/main" id="{E265AD85-D13F-4E44-8FE7-992A13ED1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8366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230" name="Group 37">
            <a:extLst>
              <a:ext uri="{FF2B5EF4-FFF2-40B4-BE49-F238E27FC236}">
                <a16:creationId xmlns:a16="http://schemas.microsoft.com/office/drawing/2014/main" id="{050AB4D6-527E-4704-8AB7-AF5CBA4E5BB9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665288"/>
            <a:ext cx="4427538" cy="1763712"/>
            <a:chOff x="1429" y="1389"/>
            <a:chExt cx="2789" cy="1111"/>
          </a:xfrm>
        </p:grpSpPr>
        <p:sp>
          <p:nvSpPr>
            <p:cNvPr id="9241" name="Rectangle 20">
              <a:extLst>
                <a:ext uri="{FF2B5EF4-FFF2-40B4-BE49-F238E27FC236}">
                  <a16:creationId xmlns:a16="http://schemas.microsoft.com/office/drawing/2014/main" id="{622AB3CA-CC22-45CB-809D-6E60258F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706"/>
              <a:ext cx="1202" cy="7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Priority queue</a:t>
              </a:r>
              <a:br>
                <a:rPr lang="en-US" altLang="zh-TW" sz="1800">
                  <a:latin typeface="Calibri" panose="020F0502020204030204" pitchFamily="34" charset="0"/>
                </a:rPr>
              </a:br>
              <a:r>
                <a:rPr lang="en-US" altLang="zh-TW" sz="1800">
                  <a:latin typeface="Calibri" panose="020F0502020204030204" pitchFamily="34" charset="0"/>
                </a:rPr>
                <a:t>with buffer B</a:t>
              </a:r>
            </a:p>
          </p:txBody>
        </p:sp>
        <p:sp>
          <p:nvSpPr>
            <p:cNvPr id="9242" name="Line 22">
              <a:extLst>
                <a:ext uri="{FF2B5EF4-FFF2-40B4-BE49-F238E27FC236}">
                  <a16:creationId xmlns:a16="http://schemas.microsoft.com/office/drawing/2014/main" id="{428D073C-16D2-400E-ADB0-5BDCD2B9F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18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" name="Line 23">
              <a:extLst>
                <a:ext uri="{FF2B5EF4-FFF2-40B4-BE49-F238E27FC236}">
                  <a16:creationId xmlns:a16="http://schemas.microsoft.com/office/drawing/2014/main" id="{3DB56241-F1A6-4025-9C64-7A1B83FE9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29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" name="Line 24">
              <a:extLst>
                <a:ext uri="{FF2B5EF4-FFF2-40B4-BE49-F238E27FC236}">
                  <a16:creationId xmlns:a16="http://schemas.microsoft.com/office/drawing/2014/main" id="{A6AD1E9B-8A8E-415D-9DC6-DD60833C4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8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5" name="Line 25">
              <a:extLst>
                <a:ext uri="{FF2B5EF4-FFF2-40B4-BE49-F238E27FC236}">
                  <a16:creationId xmlns:a16="http://schemas.microsoft.com/office/drawing/2014/main" id="{2C440E28-5316-4223-ADE0-8C0F69715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229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6" name="Line 27">
              <a:extLst>
                <a:ext uri="{FF2B5EF4-FFF2-40B4-BE49-F238E27FC236}">
                  <a16:creationId xmlns:a16="http://schemas.microsoft.com/office/drawing/2014/main" id="{68E6632E-34D6-4F75-ADE7-00C691EC6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" y="14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7" name="Line 28">
              <a:extLst>
                <a:ext uri="{FF2B5EF4-FFF2-40B4-BE49-F238E27FC236}">
                  <a16:creationId xmlns:a16="http://schemas.microsoft.com/office/drawing/2014/main" id="{7AB6F74F-5D08-4515-B2F2-C2F510FB6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4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8" name="Line 29">
              <a:extLst>
                <a:ext uri="{FF2B5EF4-FFF2-40B4-BE49-F238E27FC236}">
                  <a16:creationId xmlns:a16="http://schemas.microsoft.com/office/drawing/2014/main" id="{FF05687A-7495-4C46-A944-149B51A11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2" y="150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9" name="Line 30">
              <a:extLst>
                <a:ext uri="{FF2B5EF4-FFF2-40B4-BE49-F238E27FC236}">
                  <a16:creationId xmlns:a16="http://schemas.microsoft.com/office/drawing/2014/main" id="{70DD8AD9-E5C9-458B-8909-B9008B6F7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50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0" name="Text Box 31">
              <a:extLst>
                <a:ext uri="{FF2B5EF4-FFF2-40B4-BE49-F238E27FC236}">
                  <a16:creationId xmlns:a16="http://schemas.microsoft.com/office/drawing/2014/main" id="{340D9EF8-7762-4386-B57A-8FD5CCF63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389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dirty="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9251" name="Text Box 33">
              <a:extLst>
                <a:ext uri="{FF2B5EF4-FFF2-40B4-BE49-F238E27FC236}">
                  <a16:creationId xmlns:a16="http://schemas.microsoft.com/office/drawing/2014/main" id="{B15B731A-B432-4EE1-B06B-5B6B92619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774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a(t)</a:t>
              </a:r>
            </a:p>
          </p:txBody>
        </p:sp>
        <p:sp>
          <p:nvSpPr>
            <p:cNvPr id="9252" name="Text Box 34">
              <a:extLst>
                <a:ext uri="{FF2B5EF4-FFF2-40B4-BE49-F238E27FC236}">
                  <a16:creationId xmlns:a16="http://schemas.microsoft.com/office/drawing/2014/main" id="{1D1FCBB4-C826-47E2-B7ED-5E10E8022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2160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c(t)</a:t>
              </a:r>
            </a:p>
          </p:txBody>
        </p:sp>
        <p:sp>
          <p:nvSpPr>
            <p:cNvPr id="9253" name="Text Box 35">
              <a:extLst>
                <a:ext uri="{FF2B5EF4-FFF2-40B4-BE49-F238E27FC236}">
                  <a16:creationId xmlns:a16="http://schemas.microsoft.com/office/drawing/2014/main" id="{D70BD020-54F2-4F6F-A04E-17DCEB336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1752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>
                  <a:latin typeface="Calibri" panose="020F0502020204030204" pitchFamily="34" charset="0"/>
                </a:rPr>
                <a:t>d(t)</a:t>
              </a:r>
            </a:p>
          </p:txBody>
        </p:sp>
        <p:sp>
          <p:nvSpPr>
            <p:cNvPr id="9254" name="Text Box 36">
              <a:extLst>
                <a:ext uri="{FF2B5EF4-FFF2-40B4-BE49-F238E27FC236}">
                  <a16:creationId xmlns:a16="http://schemas.microsoft.com/office/drawing/2014/main" id="{1A941AA9-C0A4-443B-9CAC-7B104E812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183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b="1">
                  <a:latin typeface="MT Extra" panose="05050102010205020202" pitchFamily="18" charset="2"/>
                </a:rPr>
                <a:t>l</a:t>
              </a:r>
              <a:r>
                <a:rPr lang="en-US" altLang="zh-TW" sz="1800">
                  <a:latin typeface="Calibri" panose="020F0502020204030204" pitchFamily="34" charset="0"/>
                </a:rPr>
                <a:t>(t)</a:t>
              </a:r>
            </a:p>
          </p:txBody>
        </p:sp>
      </p:grpSp>
      <p:sp>
        <p:nvSpPr>
          <p:cNvPr id="31801" name="Text Box 57">
            <a:extLst>
              <a:ext uri="{FF2B5EF4-FFF2-40B4-BE49-F238E27FC236}">
                <a16:creationId xmlns:a16="http://schemas.microsoft.com/office/drawing/2014/main" id="{B8833949-B124-4DED-9487-AAD196CC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132263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(P1) Flow conservation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3" name="Text Box 59">
            <a:extLst>
              <a:ext uri="{FF2B5EF4-FFF2-40B4-BE49-F238E27FC236}">
                <a16:creationId xmlns:a16="http://schemas.microsoft.com/office/drawing/2014/main" id="{4CE3D833-E47D-41A0-8169-CEF6817C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652963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(P2) Non-idling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4" name="Text Box 60">
            <a:extLst>
              <a:ext uri="{FF2B5EF4-FFF2-40B4-BE49-F238E27FC236}">
                <a16:creationId xmlns:a16="http://schemas.microsoft.com/office/drawing/2014/main" id="{B2574C97-B2DB-4751-ACC7-A4E878CA3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1768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(P3) Maximum buffer usage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5" name="Text Box 61">
            <a:extLst>
              <a:ext uri="{FF2B5EF4-FFF2-40B4-BE49-F238E27FC236}">
                <a16:creationId xmlns:a16="http://schemas.microsoft.com/office/drawing/2014/main" id="{D62BBEEA-1647-4926-855F-EF3A1CBB0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6975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(P4) Priority departure </a:t>
            </a:r>
            <a:endParaRPr lang="en-US" altLang="zh-TW" sz="1800" dirty="0">
              <a:latin typeface="Calibri" panose="020F0502020204030204" pitchFamily="34" charset="0"/>
            </a:endParaRPr>
          </a:p>
        </p:txBody>
      </p:sp>
      <p:sp>
        <p:nvSpPr>
          <p:cNvPr id="31806" name="Text Box 62">
            <a:extLst>
              <a:ext uri="{FF2B5EF4-FFF2-40B4-BE49-F238E27FC236}">
                <a16:creationId xmlns:a16="http://schemas.microsoft.com/office/drawing/2014/main" id="{7D3622F9-A449-408E-B8BE-02D73E8D9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6218238"/>
            <a:ext cx="846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Calibri" panose="020F0502020204030204" pitchFamily="34" charset="0"/>
              </a:rPr>
              <a:t>(P5) Priority loss</a:t>
            </a:r>
            <a:endParaRPr lang="en-US" altLang="zh-TW" sz="1800">
              <a:latin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B722F1-B422-4BDC-9F7A-B3E254B1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14</a:t>
            </a:fld>
            <a:endParaRPr lang="zh-TW" altLang="en-US" dirty="0"/>
          </a:p>
        </p:txBody>
      </p:sp>
      <p:sp>
        <p:nvSpPr>
          <p:cNvPr id="43" name="AutoShape 49">
            <a:extLst>
              <a:ext uri="{FF2B5EF4-FFF2-40B4-BE49-F238E27FC236}">
                <a16:creationId xmlns:a16="http://schemas.microsoft.com/office/drawing/2014/main" id="{C3D651AC-BEB4-4F8E-90FE-6914411BF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4" y="5841999"/>
            <a:ext cx="3852764" cy="972000"/>
          </a:xfrm>
          <a:prstGeom prst="wedgeRoundRectCallout">
            <a:avLst>
              <a:gd name="adj1" fmla="val -56991"/>
              <a:gd name="adj2" fmla="val -171"/>
              <a:gd name="adj3" fmla="val 16667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If there is a loss packet at time 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then that packet is the </a:t>
            </a:r>
            <a:r>
              <a:rPr lang="en-US" altLang="zh-TW" sz="1800" dirty="0">
                <a:solidFill>
                  <a:srgbClr val="FF3300"/>
                </a:solidFill>
                <a:latin typeface="Calibri" panose="020F0502020204030204" pitchFamily="34" charset="0"/>
              </a:rPr>
              <a:t>lowest-priority </a:t>
            </a:r>
            <a:r>
              <a:rPr lang="en-US" altLang="zh-TW" sz="1800" dirty="0">
                <a:latin typeface="Calibri" panose="020F0502020204030204" pitchFamily="34" charset="0"/>
              </a:rPr>
              <a:t>packet in the queue at time t.</a:t>
            </a:r>
          </a:p>
        </p:txBody>
      </p:sp>
    </p:spTree>
    <p:extLst>
      <p:ext uri="{BB962C8B-B14F-4D97-AF65-F5344CB8AC3E}">
        <p14:creationId xmlns:p14="http://schemas.microsoft.com/office/powerpoint/2010/main" val="1638609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6" grpId="0"/>
      <p:bldP spid="31806" grpId="1"/>
      <p:bldP spid="43" grpId="0" animBg="1"/>
      <p:bldP spid="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4283AB-B52A-475F-B588-3EFFA7512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00A9C3-9497-43F4-83BF-646BAD9862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55000" cy="4525963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Motivation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Definition of a Priority Queue</a:t>
            </a:r>
          </a:p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The Operations of a Priority Queue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Our SDL Construction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An Example of Our SDL Construction</a:t>
            </a:r>
          </a:p>
        </p:txBody>
      </p:sp>
      <p:sp>
        <p:nvSpPr>
          <p:cNvPr id="4100" name="Line 7">
            <a:extLst>
              <a:ext uri="{FF2B5EF4-FFF2-40B4-BE49-F238E27FC236}">
                <a16:creationId xmlns:a16="http://schemas.microsoft.com/office/drawing/2014/main" id="{1A291543-5F1C-4D7A-9CB6-38F567C8D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12E10C7-446C-4F77-908B-58E255AB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6F6E-C6CD-4C8D-B9D6-685B9C09DE49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629078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8A287825-D02C-458C-9B4D-A5A21A3C1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graphicFrame>
        <p:nvGraphicFramePr>
          <p:cNvPr id="1026" name="Object 80">
            <a:extLst>
              <a:ext uri="{FF2B5EF4-FFF2-40B4-BE49-F238E27FC236}">
                <a16:creationId xmlns:a16="http://schemas.microsoft.com/office/drawing/2014/main" id="{CD3DD034-16DE-49E3-B067-7851B92C4E0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1026" name="Object 80">
                        <a:extLst>
                          <a:ext uri="{FF2B5EF4-FFF2-40B4-BE49-F238E27FC236}">
                            <a16:creationId xmlns:a16="http://schemas.microsoft.com/office/drawing/2014/main" id="{CD3DD034-16DE-49E3-B067-7851B92C4E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98" name="Rectangle 98">
            <a:extLst>
              <a:ext uri="{FF2B5EF4-FFF2-40B4-BE49-F238E27FC236}">
                <a16:creationId xmlns:a16="http://schemas.microsoft.com/office/drawing/2014/main" id="{06DCD0AC-50DA-4EE1-B80A-D8B110D6E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25700" name="Line 100">
            <a:extLst>
              <a:ext uri="{FF2B5EF4-FFF2-40B4-BE49-F238E27FC236}">
                <a16:creationId xmlns:a16="http://schemas.microsoft.com/office/drawing/2014/main" id="{F3E6A8F3-364D-4CCA-8C2D-455573B77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701" name="Line 101">
            <a:extLst>
              <a:ext uri="{FF2B5EF4-FFF2-40B4-BE49-F238E27FC236}">
                <a16:creationId xmlns:a16="http://schemas.microsoft.com/office/drawing/2014/main" id="{BD05947A-377E-4E7B-8588-3DF1EDD50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702" name="Line 102">
            <a:extLst>
              <a:ext uri="{FF2B5EF4-FFF2-40B4-BE49-F238E27FC236}">
                <a16:creationId xmlns:a16="http://schemas.microsoft.com/office/drawing/2014/main" id="{1EEDD40E-2250-4BC1-8A9A-CA5D83683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703" name="Line 103">
            <a:extLst>
              <a:ext uri="{FF2B5EF4-FFF2-40B4-BE49-F238E27FC236}">
                <a16:creationId xmlns:a16="http://schemas.microsoft.com/office/drawing/2014/main" id="{176C7243-EF6F-4555-BAB3-30733A5F0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3" name="Line 104">
            <a:extLst>
              <a:ext uri="{FF2B5EF4-FFF2-40B4-BE49-F238E27FC236}">
                <a16:creationId xmlns:a16="http://schemas.microsoft.com/office/drawing/2014/main" id="{C8C03F39-7028-4BBC-85A8-0105917C9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" name="Rectangle 106">
            <a:extLst>
              <a:ext uri="{FF2B5EF4-FFF2-40B4-BE49-F238E27FC236}">
                <a16:creationId xmlns:a16="http://schemas.microsoft.com/office/drawing/2014/main" id="{8EDEDD01-AF8F-4A77-A23E-42DE42B3F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000" dirty="0">
                <a:latin typeface="Calibri" panose="020F0502020204030204" pitchFamily="34" charset="0"/>
              </a:rPr>
              <a:t>c(t)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231BBF-BF2B-4DC1-9C37-45455557B5EF}"/>
              </a:ext>
            </a:extLst>
          </p:cNvPr>
          <p:cNvCxnSpPr>
            <a:cxnSpLocks/>
          </p:cNvCxnSpPr>
          <p:nvPr/>
        </p:nvCxnSpPr>
        <p:spPr>
          <a:xfrm flipH="1">
            <a:off x="5256000" y="2707200"/>
            <a:ext cx="792000" cy="79216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2">
            <a:extLst>
              <a:ext uri="{FF2B5EF4-FFF2-40B4-BE49-F238E27FC236}">
                <a16:creationId xmlns:a16="http://schemas.microsoft.com/office/drawing/2014/main" id="{F490E6CF-CD87-4BC6-84DC-F09175BFE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2313695"/>
            <a:ext cx="3600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</a:rPr>
              <a:t>Electronic </a:t>
            </a:r>
            <a:r>
              <a:rPr lang="en-US" altLang="zh-TW" dirty="0">
                <a:latin typeface="Calibri" panose="020F0502020204030204" pitchFamily="34" charset="0"/>
              </a:rPr>
              <a:t>Random Access Memory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A6189EC-57E5-4C73-AE5B-0D38B2FB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16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98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80">
            <a:extLst>
              <a:ext uri="{FF2B5EF4-FFF2-40B4-BE49-F238E27FC236}">
                <a16:creationId xmlns:a16="http://schemas.microsoft.com/office/drawing/2014/main" id="{0A36832D-04A8-442B-AA0F-FE5F4E55CC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12290" name="Object 80">
                        <a:extLst>
                          <a:ext uri="{FF2B5EF4-FFF2-40B4-BE49-F238E27FC236}">
                            <a16:creationId xmlns:a16="http://schemas.microsoft.com/office/drawing/2014/main" id="{0A36832D-04A8-442B-AA0F-FE5F4E55CC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2">
            <a:extLst>
              <a:ext uri="{FF2B5EF4-FFF2-40B4-BE49-F238E27FC236}">
                <a16:creationId xmlns:a16="http://schemas.microsoft.com/office/drawing/2014/main" id="{9A64B530-C7F8-442D-A87F-43531F64E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12292" name="Rectangle 36">
            <a:extLst>
              <a:ext uri="{FF2B5EF4-FFF2-40B4-BE49-F238E27FC236}">
                <a16:creationId xmlns:a16="http://schemas.microsoft.com/office/drawing/2014/main" id="{FB13946D-59CF-49B5-95D0-E3005E457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12293" name="Line 37">
            <a:extLst>
              <a:ext uri="{FF2B5EF4-FFF2-40B4-BE49-F238E27FC236}">
                <a16:creationId xmlns:a16="http://schemas.microsoft.com/office/drawing/2014/main" id="{F668793F-E51B-4EE6-B4D5-B12FB2FB7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4" name="Line 38">
            <a:extLst>
              <a:ext uri="{FF2B5EF4-FFF2-40B4-BE49-F238E27FC236}">
                <a16:creationId xmlns:a16="http://schemas.microsoft.com/office/drawing/2014/main" id="{4D368E6D-3020-491D-A8CB-B649E2B9F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5" name="Line 39">
            <a:extLst>
              <a:ext uri="{FF2B5EF4-FFF2-40B4-BE49-F238E27FC236}">
                <a16:creationId xmlns:a16="http://schemas.microsoft.com/office/drawing/2014/main" id="{00EF3901-BC2C-4340-8859-7CE65FD80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6" name="Line 40">
            <a:extLst>
              <a:ext uri="{FF2B5EF4-FFF2-40B4-BE49-F238E27FC236}">
                <a16:creationId xmlns:a16="http://schemas.microsoft.com/office/drawing/2014/main" id="{F6EFFCC2-60EB-425B-95D5-01340D681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28" name="Rectangle 20">
            <a:extLst>
              <a:ext uri="{FF2B5EF4-FFF2-40B4-BE49-F238E27FC236}">
                <a16:creationId xmlns:a16="http://schemas.microsoft.com/office/drawing/2014/main" id="{5FAEC896-7D32-4928-AFF5-1081F4786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68649" name="Rectangle 41">
            <a:extLst>
              <a:ext uri="{FF2B5EF4-FFF2-40B4-BE49-F238E27FC236}">
                <a16:creationId xmlns:a16="http://schemas.microsoft.com/office/drawing/2014/main" id="{7F67DA12-0BB1-4E17-8ECF-50BD3A62B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1</a:t>
            </a:r>
          </a:p>
        </p:txBody>
      </p:sp>
      <p:sp>
        <p:nvSpPr>
          <p:cNvPr id="12299" name="Line 43">
            <a:extLst>
              <a:ext uri="{FF2B5EF4-FFF2-40B4-BE49-F238E27FC236}">
                <a16:creationId xmlns:a16="http://schemas.microsoft.com/office/drawing/2014/main" id="{2DD8EB8C-EEF8-4316-9103-72677687D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0" name="Rectangle 44">
            <a:extLst>
              <a:ext uri="{FF2B5EF4-FFF2-40B4-BE49-F238E27FC236}">
                <a16:creationId xmlns:a16="http://schemas.microsoft.com/office/drawing/2014/main" id="{AB549B79-DDDA-49E5-9E6A-88348F2D0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Calibri" panose="020F0502020204030204" pitchFamily="34" charset="0"/>
              </a:rPr>
              <a:t>c(t)</a:t>
            </a:r>
          </a:p>
        </p:txBody>
      </p:sp>
      <p:sp>
        <p:nvSpPr>
          <p:cNvPr id="68639" name="Rectangle 31">
            <a:extLst>
              <a:ext uri="{FF2B5EF4-FFF2-40B4-BE49-F238E27FC236}">
                <a16:creationId xmlns:a16="http://schemas.microsoft.com/office/drawing/2014/main" id="{E92A397A-AE1F-4CFB-A256-C3C6D387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1165B9A-C804-4657-8955-FAAD4162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17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8" grpId="0" animBg="1"/>
      <p:bldP spid="68649" grpId="0" animBg="1"/>
      <p:bldP spid="686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80">
            <a:extLst>
              <a:ext uri="{FF2B5EF4-FFF2-40B4-BE49-F238E27FC236}">
                <a16:creationId xmlns:a16="http://schemas.microsoft.com/office/drawing/2014/main" id="{64BEECEC-AB11-41CC-B7CB-73A621176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13314" name="Object 80">
                        <a:extLst>
                          <a:ext uri="{FF2B5EF4-FFF2-40B4-BE49-F238E27FC236}">
                            <a16:creationId xmlns:a16="http://schemas.microsoft.com/office/drawing/2014/main" id="{64BEECEC-AB11-41CC-B7CB-73A621176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2">
            <a:extLst>
              <a:ext uri="{FF2B5EF4-FFF2-40B4-BE49-F238E27FC236}">
                <a16:creationId xmlns:a16="http://schemas.microsoft.com/office/drawing/2014/main" id="{BBCC0593-D017-49C2-9ACF-F61F373D9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69658" name="Text Box 26">
            <a:extLst>
              <a:ext uri="{FF2B5EF4-FFF2-40B4-BE49-F238E27FC236}">
                <a16:creationId xmlns:a16="http://schemas.microsoft.com/office/drawing/2014/main" id="{757D4070-091E-4DF3-8162-DFA13F33F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00" y="5229225"/>
            <a:ext cx="79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(P1) Flow conservation:</a:t>
            </a:r>
            <a:r>
              <a:rPr lang="en-US" altLang="zh-TW" sz="1800" dirty="0">
                <a:latin typeface="Calibri" panose="020F0502020204030204" pitchFamily="34" charset="0"/>
              </a:rPr>
              <a:t> Packets arriving from the arrival link are either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        stored in the buffer or transmitted through the departure link or the loss link.</a:t>
            </a:r>
            <a:endParaRPr lang="zh-TW" altLang="en-US" sz="1800" dirty="0">
              <a:latin typeface="Calibri" panose="020F0502020204030204" pitchFamily="34" charset="0"/>
            </a:endParaRPr>
          </a:p>
        </p:txBody>
      </p:sp>
      <p:sp>
        <p:nvSpPr>
          <p:cNvPr id="13317" name="Rectangle 33">
            <a:extLst>
              <a:ext uri="{FF2B5EF4-FFF2-40B4-BE49-F238E27FC236}">
                <a16:creationId xmlns:a16="http://schemas.microsoft.com/office/drawing/2014/main" id="{8ECDA1B2-07F5-4487-9BC1-40A1ACB9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13318" name="Rectangle 37">
            <a:extLst>
              <a:ext uri="{FF2B5EF4-FFF2-40B4-BE49-F238E27FC236}">
                <a16:creationId xmlns:a16="http://schemas.microsoft.com/office/drawing/2014/main" id="{1C481B2D-1F3C-46A8-A1C2-AA1BE7F9A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13319" name="Line 38">
            <a:extLst>
              <a:ext uri="{FF2B5EF4-FFF2-40B4-BE49-F238E27FC236}">
                <a16:creationId xmlns:a16="http://schemas.microsoft.com/office/drawing/2014/main" id="{393BBC2B-9CF5-4154-81BB-8E1F58CF1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0" name="Line 39">
            <a:extLst>
              <a:ext uri="{FF2B5EF4-FFF2-40B4-BE49-F238E27FC236}">
                <a16:creationId xmlns:a16="http://schemas.microsoft.com/office/drawing/2014/main" id="{5C63ADBD-6AD0-4261-94EE-3B614BF13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1" name="Line 40">
            <a:extLst>
              <a:ext uri="{FF2B5EF4-FFF2-40B4-BE49-F238E27FC236}">
                <a16:creationId xmlns:a16="http://schemas.microsoft.com/office/drawing/2014/main" id="{22FA312E-AAA7-4AF3-A033-2ECA02757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2" name="Line 41">
            <a:extLst>
              <a:ext uri="{FF2B5EF4-FFF2-40B4-BE49-F238E27FC236}">
                <a16:creationId xmlns:a16="http://schemas.microsoft.com/office/drawing/2014/main" id="{F1EC1278-03EE-4287-8E83-A3D64D70E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49" name="Rectangle 17">
            <a:extLst>
              <a:ext uri="{FF2B5EF4-FFF2-40B4-BE49-F238E27FC236}">
                <a16:creationId xmlns:a16="http://schemas.microsoft.com/office/drawing/2014/main" id="{53FB711E-A598-44EB-A882-5570980CB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3324" name="Rectangle 44">
            <a:extLst>
              <a:ext uri="{FF2B5EF4-FFF2-40B4-BE49-F238E27FC236}">
                <a16:creationId xmlns:a16="http://schemas.microsoft.com/office/drawing/2014/main" id="{33C56152-609D-43E3-AF5B-217797EC9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1</a:t>
            </a:r>
          </a:p>
        </p:txBody>
      </p:sp>
      <p:sp>
        <p:nvSpPr>
          <p:cNvPr id="13325" name="Line 45">
            <a:extLst>
              <a:ext uri="{FF2B5EF4-FFF2-40B4-BE49-F238E27FC236}">
                <a16:creationId xmlns:a16="http://schemas.microsoft.com/office/drawing/2014/main" id="{6F873642-6CE9-48CA-AB4C-237AA02A8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36E9746-34FA-4DEF-BF89-9ABEF6E6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18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1387E-6 L 0.20955 0.0147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8" grpId="0"/>
      <p:bldP spid="696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80">
            <a:extLst>
              <a:ext uri="{FF2B5EF4-FFF2-40B4-BE49-F238E27FC236}">
                <a16:creationId xmlns:a16="http://schemas.microsoft.com/office/drawing/2014/main" id="{12482EB7-89D4-4014-A80C-07DE97DA8B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14338" name="Object 80">
                        <a:extLst>
                          <a:ext uri="{FF2B5EF4-FFF2-40B4-BE49-F238E27FC236}">
                            <a16:creationId xmlns:a16="http://schemas.microsoft.com/office/drawing/2014/main" id="{12482EB7-89D4-4014-A80C-07DE97DA8B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2">
            <a:extLst>
              <a:ext uri="{FF2B5EF4-FFF2-40B4-BE49-F238E27FC236}">
                <a16:creationId xmlns:a16="http://schemas.microsoft.com/office/drawing/2014/main" id="{22576D03-888B-4777-A8DB-69BC513A6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0A87D81B-1EB9-4042-B5FB-C77931EA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1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BBDFA457-9A01-4F9C-B9B7-215BC6584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70670" name="Rectangle 14">
            <a:extLst>
              <a:ext uri="{FF2B5EF4-FFF2-40B4-BE49-F238E27FC236}">
                <a16:creationId xmlns:a16="http://schemas.microsoft.com/office/drawing/2014/main" id="{11274E7D-AE60-4A35-89CE-0A37FB574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2</a:t>
            </a:r>
          </a:p>
        </p:txBody>
      </p:sp>
      <p:sp>
        <p:nvSpPr>
          <p:cNvPr id="14343" name="Rectangle 30">
            <a:extLst>
              <a:ext uri="{FF2B5EF4-FFF2-40B4-BE49-F238E27FC236}">
                <a16:creationId xmlns:a16="http://schemas.microsoft.com/office/drawing/2014/main" id="{FF141D59-EE29-4BC3-AB66-63C067937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14344" name="Line 31">
            <a:extLst>
              <a:ext uri="{FF2B5EF4-FFF2-40B4-BE49-F238E27FC236}">
                <a16:creationId xmlns:a16="http://schemas.microsoft.com/office/drawing/2014/main" id="{F4F8BD5D-E281-4A46-84B9-7A545A78A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5" name="Line 32">
            <a:extLst>
              <a:ext uri="{FF2B5EF4-FFF2-40B4-BE49-F238E27FC236}">
                <a16:creationId xmlns:a16="http://schemas.microsoft.com/office/drawing/2014/main" id="{3DFB12D8-8AD4-4D93-86EC-012884BBD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6" name="Line 33">
            <a:extLst>
              <a:ext uri="{FF2B5EF4-FFF2-40B4-BE49-F238E27FC236}">
                <a16:creationId xmlns:a16="http://schemas.microsoft.com/office/drawing/2014/main" id="{E03D806D-244F-4CC6-8797-83F5F4F7B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7" name="Line 34">
            <a:extLst>
              <a:ext uri="{FF2B5EF4-FFF2-40B4-BE49-F238E27FC236}">
                <a16:creationId xmlns:a16="http://schemas.microsoft.com/office/drawing/2014/main" id="{38DDAF72-262F-4CC0-8D7D-64F18F8AC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75" name="Rectangle 19">
            <a:extLst>
              <a:ext uri="{FF2B5EF4-FFF2-40B4-BE49-F238E27FC236}">
                <a16:creationId xmlns:a16="http://schemas.microsoft.com/office/drawing/2014/main" id="{99F558F2-B515-436A-B444-1C0A0849D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0691" name="Rectangle 35">
            <a:extLst>
              <a:ext uri="{FF2B5EF4-FFF2-40B4-BE49-F238E27FC236}">
                <a16:creationId xmlns:a16="http://schemas.microsoft.com/office/drawing/2014/main" id="{879CEB8D-D2F0-4CA0-9C78-C6A1FF570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0692" name="Text Box 36">
            <a:extLst>
              <a:ext uri="{FF2B5EF4-FFF2-40B4-BE49-F238E27FC236}">
                <a16:creationId xmlns:a16="http://schemas.microsoft.com/office/drawing/2014/main" id="{BD502C11-BF2E-4566-8DF5-792BF6546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00" y="5229225"/>
            <a:ext cx="79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(P2) Non-idling:</a:t>
            </a:r>
            <a:r>
              <a:rPr lang="en-US" altLang="zh-TW" sz="1800" dirty="0">
                <a:latin typeface="Calibri" panose="020F0502020204030204" pitchFamily="34" charset="0"/>
              </a:rPr>
              <a:t> If </a:t>
            </a:r>
            <a:r>
              <a:rPr lang="en-US" altLang="zh-TW" sz="1800" dirty="0">
                <a:solidFill>
                  <a:srgbClr val="FF3300"/>
                </a:solidFill>
                <a:latin typeface="Calibri" panose="020F0502020204030204" pitchFamily="34" charset="0"/>
              </a:rPr>
              <a:t>c(t)=1 </a:t>
            </a:r>
            <a:r>
              <a:rPr lang="en-US" altLang="zh-TW" sz="1800" dirty="0">
                <a:latin typeface="Calibri" panose="020F0502020204030204" pitchFamily="34" charset="0"/>
              </a:rPr>
              <a:t>and there are packets in the queue at time t,</a:t>
            </a:r>
            <a:r>
              <a:rPr lang="zh-TW" altLang="en-US" sz="1800" dirty="0">
                <a:latin typeface="Calibri" panose="020F0502020204030204" pitchFamily="34" charset="0"/>
              </a:rPr>
              <a:t> </a:t>
            </a:r>
            <a:r>
              <a:rPr lang="en-US" altLang="zh-TW" sz="1800" dirty="0">
                <a:latin typeface="Calibri" panose="020F0502020204030204" pitchFamily="34" charset="0"/>
              </a:rPr>
              <a:t>then there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        a departure packet at time t; otherwise, there is no departure packet at time t.</a:t>
            </a:r>
            <a:endParaRPr lang="zh-TW" altLang="en-US" sz="1800" dirty="0">
              <a:latin typeface="Calibri" panose="020F0502020204030204" pitchFamily="34" charset="0"/>
            </a:endParaRPr>
          </a:p>
        </p:txBody>
      </p:sp>
      <p:sp>
        <p:nvSpPr>
          <p:cNvPr id="70693" name="Text Box 37">
            <a:extLst>
              <a:ext uri="{FF2B5EF4-FFF2-40B4-BE49-F238E27FC236}">
                <a16:creationId xmlns:a16="http://schemas.microsoft.com/office/drawing/2014/main" id="{8B254B63-FA95-4256-A29D-86562E1FD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00" y="5876925"/>
            <a:ext cx="79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(P4) Priority departure:</a:t>
            </a:r>
            <a:r>
              <a:rPr lang="en-US" altLang="zh-TW" sz="1800" dirty="0">
                <a:latin typeface="Calibri" panose="020F0502020204030204" pitchFamily="34" charset="0"/>
              </a:rPr>
              <a:t> If there is a departure packet at time t, then that packet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        the </a:t>
            </a:r>
            <a:r>
              <a:rPr lang="en-US" altLang="zh-TW" sz="1800" dirty="0">
                <a:solidFill>
                  <a:srgbClr val="FF3300"/>
                </a:solidFill>
                <a:latin typeface="Calibri" panose="020F0502020204030204" pitchFamily="34" charset="0"/>
              </a:rPr>
              <a:t>highest-priority </a:t>
            </a:r>
            <a:r>
              <a:rPr lang="en-US" altLang="zh-TW" sz="1800" dirty="0">
                <a:latin typeface="Calibri" panose="020F0502020204030204" pitchFamily="34" charset="0"/>
              </a:rPr>
              <a:t>packet in the queue at time t.</a:t>
            </a:r>
            <a:endParaRPr lang="zh-TW" altLang="en-US" sz="1800" dirty="0">
              <a:latin typeface="Calibri" panose="020F0502020204030204" pitchFamily="34" charset="0"/>
            </a:endParaRPr>
          </a:p>
        </p:txBody>
      </p:sp>
      <p:sp>
        <p:nvSpPr>
          <p:cNvPr id="14352" name="Line 40">
            <a:extLst>
              <a:ext uri="{FF2B5EF4-FFF2-40B4-BE49-F238E27FC236}">
                <a16:creationId xmlns:a16="http://schemas.microsoft.com/office/drawing/2014/main" id="{F09413F5-8BF9-41DF-B5D1-2DB5303E8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Rectangle 33">
            <a:extLst>
              <a:ext uri="{FF2B5EF4-FFF2-40B4-BE49-F238E27FC236}">
                <a16:creationId xmlns:a16="http://schemas.microsoft.com/office/drawing/2014/main" id="{9854BD49-FD5A-4B78-AB12-F590EBE53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70680" name="Rectangle 24">
            <a:extLst>
              <a:ext uri="{FF2B5EF4-FFF2-40B4-BE49-F238E27FC236}">
                <a16:creationId xmlns:a16="http://schemas.microsoft.com/office/drawing/2014/main" id="{5EBFDFAA-7CD5-4605-B0F6-CD3E38BB5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c(t)=1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F2DA0D6-49B8-4EA9-BC36-24ADAE79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19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00578E-6 L 0.25243 0.00023 " pathEditMode="relative" ptsTypes="AA">
                                      <p:cBhvr>
                                        <p:cTn id="38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955 0.07815 " pathEditMode="relative" ptsTypes="AA">
                                      <p:cBhvr>
                                        <p:cTn id="40" dur="500" fill="hold"/>
                                        <p:tgtEl>
                                          <p:spTgt spid="70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 animBg="1"/>
      <p:bldP spid="70669" grpId="1" animBg="1"/>
      <p:bldP spid="70670" grpId="0" animBg="1"/>
      <p:bldP spid="70675" grpId="0" animBg="1"/>
      <p:bldP spid="70691" grpId="0" animBg="1"/>
      <p:bldP spid="70691" grpId="1" animBg="1"/>
      <p:bldP spid="70692" grpId="0"/>
      <p:bldP spid="70692" grpId="1"/>
      <p:bldP spid="70693" grpId="0"/>
      <p:bldP spid="70693" grpId="1"/>
      <p:bldP spid="706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4283AB-B52A-475F-B588-3EFFA7512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00A9C3-9497-43F4-83BF-646BAD9862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55000" cy="4525963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Motivation </a:t>
            </a:r>
          </a:p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Definition of a Priority Queue</a:t>
            </a:r>
          </a:p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The Operations of a Priority Queue</a:t>
            </a:r>
          </a:p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Our SDL Construction</a:t>
            </a:r>
          </a:p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An Example of Our SDL Construction</a:t>
            </a:r>
          </a:p>
        </p:txBody>
      </p:sp>
      <p:sp>
        <p:nvSpPr>
          <p:cNvPr id="4100" name="Line 7">
            <a:extLst>
              <a:ext uri="{FF2B5EF4-FFF2-40B4-BE49-F238E27FC236}">
                <a16:creationId xmlns:a16="http://schemas.microsoft.com/office/drawing/2014/main" id="{1A291543-5F1C-4D7A-9CB6-38F567C8D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12E10C7-446C-4F77-908B-58E255AB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6F6E-C6CD-4C8D-B9D6-685B9C09DE49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80">
            <a:extLst>
              <a:ext uri="{FF2B5EF4-FFF2-40B4-BE49-F238E27FC236}">
                <a16:creationId xmlns:a16="http://schemas.microsoft.com/office/drawing/2014/main" id="{DFB11E23-5824-4953-94D2-022CBD648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15362" name="Object 80">
                        <a:extLst>
                          <a:ext uri="{FF2B5EF4-FFF2-40B4-BE49-F238E27FC236}">
                            <a16:creationId xmlns:a16="http://schemas.microsoft.com/office/drawing/2014/main" id="{DFB11E23-5824-4953-94D2-022CBD648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2">
            <a:extLst>
              <a:ext uri="{FF2B5EF4-FFF2-40B4-BE49-F238E27FC236}">
                <a16:creationId xmlns:a16="http://schemas.microsoft.com/office/drawing/2014/main" id="{A86125EA-2824-43D9-8163-61B474619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15364" name="Rectangle 12">
            <a:extLst>
              <a:ext uri="{FF2B5EF4-FFF2-40B4-BE49-F238E27FC236}">
                <a16:creationId xmlns:a16="http://schemas.microsoft.com/office/drawing/2014/main" id="{52C1DCAA-9F6B-4AAC-93D9-D9D57FA22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2</a:t>
            </a:r>
          </a:p>
        </p:txBody>
      </p:sp>
      <p:sp>
        <p:nvSpPr>
          <p:cNvPr id="72717" name="Rectangle 13">
            <a:extLst>
              <a:ext uri="{FF2B5EF4-FFF2-40B4-BE49-F238E27FC236}">
                <a16:creationId xmlns:a16="http://schemas.microsoft.com/office/drawing/2014/main" id="{91CEBD52-021F-463E-90E7-80389690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3</a:t>
            </a:r>
          </a:p>
        </p:txBody>
      </p:sp>
      <p:sp>
        <p:nvSpPr>
          <p:cNvPr id="72726" name="Rectangle 22">
            <a:extLst>
              <a:ext uri="{FF2B5EF4-FFF2-40B4-BE49-F238E27FC236}">
                <a16:creationId xmlns:a16="http://schemas.microsoft.com/office/drawing/2014/main" id="{27E13F2B-13D6-43A6-AD33-339592FB7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15367" name="Rectangle 35">
            <a:extLst>
              <a:ext uri="{FF2B5EF4-FFF2-40B4-BE49-F238E27FC236}">
                <a16:creationId xmlns:a16="http://schemas.microsoft.com/office/drawing/2014/main" id="{F2DAB39F-13F0-435D-B08A-47CDCD15C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15368" name="Line 36">
            <a:extLst>
              <a:ext uri="{FF2B5EF4-FFF2-40B4-BE49-F238E27FC236}">
                <a16:creationId xmlns:a16="http://schemas.microsoft.com/office/drawing/2014/main" id="{600F3E64-5BAF-46D8-ABFB-A8C0B1D13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9" name="Line 37">
            <a:extLst>
              <a:ext uri="{FF2B5EF4-FFF2-40B4-BE49-F238E27FC236}">
                <a16:creationId xmlns:a16="http://schemas.microsoft.com/office/drawing/2014/main" id="{5F50E790-A926-4EDE-81D4-B433C5A9E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0" name="Line 38">
            <a:extLst>
              <a:ext uri="{FF2B5EF4-FFF2-40B4-BE49-F238E27FC236}">
                <a16:creationId xmlns:a16="http://schemas.microsoft.com/office/drawing/2014/main" id="{B0F127EC-8E46-4D97-9EDD-B41B5C4F9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1" name="Line 39">
            <a:extLst>
              <a:ext uri="{FF2B5EF4-FFF2-40B4-BE49-F238E27FC236}">
                <a16:creationId xmlns:a16="http://schemas.microsoft.com/office/drawing/2014/main" id="{35C76EB2-BABD-478F-9D75-091B1308A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2" name="Rectangle 40">
            <a:extLst>
              <a:ext uri="{FF2B5EF4-FFF2-40B4-BE49-F238E27FC236}">
                <a16:creationId xmlns:a16="http://schemas.microsoft.com/office/drawing/2014/main" id="{E5274869-B442-4AE1-8757-7FDAC9CFD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041775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2745" name="Rectangle 41">
            <a:extLst>
              <a:ext uri="{FF2B5EF4-FFF2-40B4-BE49-F238E27FC236}">
                <a16:creationId xmlns:a16="http://schemas.microsoft.com/office/drawing/2014/main" id="{80DF094C-70AD-4A0A-A41C-01B1C2C3D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2746" name="Rectangle 42">
            <a:extLst>
              <a:ext uri="{FF2B5EF4-FFF2-40B4-BE49-F238E27FC236}">
                <a16:creationId xmlns:a16="http://schemas.microsoft.com/office/drawing/2014/main" id="{03B37313-425C-448F-8114-3456E252C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041775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5376" name="Line 47">
            <a:extLst>
              <a:ext uri="{FF2B5EF4-FFF2-40B4-BE49-F238E27FC236}">
                <a16:creationId xmlns:a16="http://schemas.microsoft.com/office/drawing/2014/main" id="{6FCDEDF1-7C7D-4C5B-BE17-062E4C881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7" name="Rectangle 48">
            <a:extLst>
              <a:ext uri="{FF2B5EF4-FFF2-40B4-BE49-F238E27FC236}">
                <a16:creationId xmlns:a16="http://schemas.microsoft.com/office/drawing/2014/main" id="{06945A3E-EC1A-4705-8FA4-F5DF04971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Calibri" panose="020F0502020204030204" pitchFamily="34" charset="0"/>
              </a:rPr>
              <a:t>c(t)=1</a:t>
            </a:r>
          </a:p>
        </p:txBody>
      </p:sp>
      <p:sp>
        <p:nvSpPr>
          <p:cNvPr id="72753" name="Rectangle 49">
            <a:extLst>
              <a:ext uri="{FF2B5EF4-FFF2-40B4-BE49-F238E27FC236}">
                <a16:creationId xmlns:a16="http://schemas.microsoft.com/office/drawing/2014/main" id="{116073C0-FD5A-4F05-AD36-37783D79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72754" name="Rectangle 50">
            <a:extLst>
              <a:ext uri="{FF2B5EF4-FFF2-40B4-BE49-F238E27FC236}">
                <a16:creationId xmlns:a16="http://schemas.microsoft.com/office/drawing/2014/main" id="{DBB07825-083D-4B10-95D5-91F7F8D3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3608388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1D39B30-EDD8-4388-A283-D558BD1D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20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798 0.01271 " pathEditMode="relative" ptsTypes="AA">
                                      <p:cBhvr>
                                        <p:cTn id="46" dur="5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 animBg="1"/>
      <p:bldP spid="72726" grpId="0" animBg="1"/>
      <p:bldP spid="72726" grpId="1" animBg="1"/>
      <p:bldP spid="72745" grpId="0" animBg="1"/>
      <p:bldP spid="72745" grpId="1" animBg="1"/>
      <p:bldP spid="72746" grpId="0" animBg="1"/>
      <p:bldP spid="72753" grpId="0" animBg="1"/>
      <p:bldP spid="727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80">
            <a:extLst>
              <a:ext uri="{FF2B5EF4-FFF2-40B4-BE49-F238E27FC236}">
                <a16:creationId xmlns:a16="http://schemas.microsoft.com/office/drawing/2014/main" id="{FED3BB6E-CC47-4E16-BA93-095074209F0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16386" name="Object 80">
                        <a:extLst>
                          <a:ext uri="{FF2B5EF4-FFF2-40B4-BE49-F238E27FC236}">
                            <a16:creationId xmlns:a16="http://schemas.microsoft.com/office/drawing/2014/main" id="{FED3BB6E-CC47-4E16-BA93-095074209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>
            <a:extLst>
              <a:ext uri="{FF2B5EF4-FFF2-40B4-BE49-F238E27FC236}">
                <a16:creationId xmlns:a16="http://schemas.microsoft.com/office/drawing/2014/main" id="{2EA8918C-13C6-44E4-BDCB-43EEB73D7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16388" name="Rectangle 9">
            <a:extLst>
              <a:ext uri="{FF2B5EF4-FFF2-40B4-BE49-F238E27FC236}">
                <a16:creationId xmlns:a16="http://schemas.microsoft.com/office/drawing/2014/main" id="{0C76B81A-A1E9-41C2-8D27-A7CB34399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3</a:t>
            </a:r>
          </a:p>
        </p:txBody>
      </p:sp>
      <p:sp>
        <p:nvSpPr>
          <p:cNvPr id="91147" name="Rectangle 11">
            <a:extLst>
              <a:ext uri="{FF2B5EF4-FFF2-40B4-BE49-F238E27FC236}">
                <a16:creationId xmlns:a16="http://schemas.microsoft.com/office/drawing/2014/main" id="{D7085327-58D9-4341-87CC-50A1C10BB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91148" name="Rectangle 12">
            <a:extLst>
              <a:ext uri="{FF2B5EF4-FFF2-40B4-BE49-F238E27FC236}">
                <a16:creationId xmlns:a16="http://schemas.microsoft.com/office/drawing/2014/main" id="{4948B6E8-ACBC-4A37-83F1-2D4DB3F91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4</a:t>
            </a:r>
          </a:p>
        </p:txBody>
      </p:sp>
      <p:sp>
        <p:nvSpPr>
          <p:cNvPr id="16391" name="Rectangle 18">
            <a:extLst>
              <a:ext uri="{FF2B5EF4-FFF2-40B4-BE49-F238E27FC236}">
                <a16:creationId xmlns:a16="http://schemas.microsoft.com/office/drawing/2014/main" id="{9789D46A-0973-4C74-A2A3-DFE4A75D2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16392" name="Line 19">
            <a:extLst>
              <a:ext uri="{FF2B5EF4-FFF2-40B4-BE49-F238E27FC236}">
                <a16:creationId xmlns:a16="http://schemas.microsoft.com/office/drawing/2014/main" id="{FB4E6E5C-663D-4EDC-A94D-B316A85AA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3" name="Line 20">
            <a:extLst>
              <a:ext uri="{FF2B5EF4-FFF2-40B4-BE49-F238E27FC236}">
                <a16:creationId xmlns:a16="http://schemas.microsoft.com/office/drawing/2014/main" id="{9A392EC4-8A6A-4156-B2B9-63758F24A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4" name="Line 21">
            <a:extLst>
              <a:ext uri="{FF2B5EF4-FFF2-40B4-BE49-F238E27FC236}">
                <a16:creationId xmlns:a16="http://schemas.microsoft.com/office/drawing/2014/main" id="{73605CC9-1E5E-4578-A0E2-D4FD77243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5" name="Line 22">
            <a:extLst>
              <a:ext uri="{FF2B5EF4-FFF2-40B4-BE49-F238E27FC236}">
                <a16:creationId xmlns:a16="http://schemas.microsoft.com/office/drawing/2014/main" id="{15156A71-73DA-4ACA-BF99-6A88079C2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6" name="Rectangle 23">
            <a:extLst>
              <a:ext uri="{FF2B5EF4-FFF2-40B4-BE49-F238E27FC236}">
                <a16:creationId xmlns:a16="http://schemas.microsoft.com/office/drawing/2014/main" id="{3EAD6D56-6713-495F-B522-FA504D9E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6397" name="Rectangle 24">
            <a:extLst>
              <a:ext uri="{FF2B5EF4-FFF2-40B4-BE49-F238E27FC236}">
                <a16:creationId xmlns:a16="http://schemas.microsoft.com/office/drawing/2014/main" id="{A9699490-E3EB-4A37-BEAF-E2FDDE7D9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041775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91161" name="Rectangle 25">
            <a:extLst>
              <a:ext uri="{FF2B5EF4-FFF2-40B4-BE49-F238E27FC236}">
                <a16:creationId xmlns:a16="http://schemas.microsoft.com/office/drawing/2014/main" id="{CDF715A0-BD4A-41F0-82AA-8CD1A19E9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399" name="Line 26">
            <a:extLst>
              <a:ext uri="{FF2B5EF4-FFF2-40B4-BE49-F238E27FC236}">
                <a16:creationId xmlns:a16="http://schemas.microsoft.com/office/drawing/2014/main" id="{8981C054-E71D-4108-A40F-51F332144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0" name="Rectangle 28">
            <a:extLst>
              <a:ext uri="{FF2B5EF4-FFF2-40B4-BE49-F238E27FC236}">
                <a16:creationId xmlns:a16="http://schemas.microsoft.com/office/drawing/2014/main" id="{1FD4478C-5753-455C-A296-B602B3FB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91165" name="Rectangle 29">
            <a:extLst>
              <a:ext uri="{FF2B5EF4-FFF2-40B4-BE49-F238E27FC236}">
                <a16:creationId xmlns:a16="http://schemas.microsoft.com/office/drawing/2014/main" id="{6F91B927-7467-44F1-A18B-E7345B3B2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3FCC4DE-FC43-4F3A-9048-6F95DFB4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21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955 0.13942 " pathEditMode="relative" ptsTypes="AA">
                                      <p:cBhvr>
                                        <p:cTn id="29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7" grpId="0" animBg="1"/>
      <p:bldP spid="91147" grpId="1" animBg="1"/>
      <p:bldP spid="91148" grpId="0" animBg="1"/>
      <p:bldP spid="91161" grpId="0" animBg="1"/>
      <p:bldP spid="91161" grpId="1" animBg="1"/>
      <p:bldP spid="911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80">
            <a:extLst>
              <a:ext uri="{FF2B5EF4-FFF2-40B4-BE49-F238E27FC236}">
                <a16:creationId xmlns:a16="http://schemas.microsoft.com/office/drawing/2014/main" id="{4676B8DD-CA2F-4797-B242-375F476D1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17410" name="Object 80">
                        <a:extLst>
                          <a:ext uri="{FF2B5EF4-FFF2-40B4-BE49-F238E27FC236}">
                            <a16:creationId xmlns:a16="http://schemas.microsoft.com/office/drawing/2014/main" id="{4676B8DD-CA2F-4797-B242-375F476D1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>
            <a:extLst>
              <a:ext uri="{FF2B5EF4-FFF2-40B4-BE49-F238E27FC236}">
                <a16:creationId xmlns:a16="http://schemas.microsoft.com/office/drawing/2014/main" id="{81E29DD6-1CC0-47CF-9B58-28BF82B36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17412" name="Rectangle 13">
            <a:extLst>
              <a:ext uri="{FF2B5EF4-FFF2-40B4-BE49-F238E27FC236}">
                <a16:creationId xmlns:a16="http://schemas.microsoft.com/office/drawing/2014/main" id="{4D5AD829-7597-4F68-B203-F2F4E2C6A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4</a:t>
            </a:r>
          </a:p>
        </p:txBody>
      </p:sp>
      <p:sp>
        <p:nvSpPr>
          <p:cNvPr id="93199" name="Rectangle 15">
            <a:extLst>
              <a:ext uri="{FF2B5EF4-FFF2-40B4-BE49-F238E27FC236}">
                <a16:creationId xmlns:a16="http://schemas.microsoft.com/office/drawing/2014/main" id="{2DBE9C0D-F805-4E41-B08F-B385338C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93200" name="Rectangle 16">
            <a:extLst>
              <a:ext uri="{FF2B5EF4-FFF2-40B4-BE49-F238E27FC236}">
                <a16:creationId xmlns:a16="http://schemas.microsoft.com/office/drawing/2014/main" id="{1916BDE3-0AE2-420D-B265-16D2C5BC7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5</a:t>
            </a:r>
          </a:p>
        </p:txBody>
      </p:sp>
      <p:sp>
        <p:nvSpPr>
          <p:cNvPr id="17415" name="Rectangle 23">
            <a:extLst>
              <a:ext uri="{FF2B5EF4-FFF2-40B4-BE49-F238E27FC236}">
                <a16:creationId xmlns:a16="http://schemas.microsoft.com/office/drawing/2014/main" id="{67C1790A-1C5A-4C2E-ACA9-A31188206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17416" name="Line 24">
            <a:extLst>
              <a:ext uri="{FF2B5EF4-FFF2-40B4-BE49-F238E27FC236}">
                <a16:creationId xmlns:a16="http://schemas.microsoft.com/office/drawing/2014/main" id="{E52BC8A7-B61D-45C9-8FD5-B962092F1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7" name="Line 25">
            <a:extLst>
              <a:ext uri="{FF2B5EF4-FFF2-40B4-BE49-F238E27FC236}">
                <a16:creationId xmlns:a16="http://schemas.microsoft.com/office/drawing/2014/main" id="{09962EEB-A665-4029-A3B4-A6ED7E6D0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8" name="Line 26">
            <a:extLst>
              <a:ext uri="{FF2B5EF4-FFF2-40B4-BE49-F238E27FC236}">
                <a16:creationId xmlns:a16="http://schemas.microsoft.com/office/drawing/2014/main" id="{45FED6BB-0FDB-4CF6-93E8-32B3C54F3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9" name="Line 27">
            <a:extLst>
              <a:ext uri="{FF2B5EF4-FFF2-40B4-BE49-F238E27FC236}">
                <a16:creationId xmlns:a16="http://schemas.microsoft.com/office/drawing/2014/main" id="{3629D64E-170E-4F49-A2F7-56A26AFDE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0" name="Rectangle 28">
            <a:extLst>
              <a:ext uri="{FF2B5EF4-FFF2-40B4-BE49-F238E27FC236}">
                <a16:creationId xmlns:a16="http://schemas.microsoft.com/office/drawing/2014/main" id="{276BAA5B-0C38-4C6E-981B-ABDA33426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7421" name="Rectangle 29">
            <a:extLst>
              <a:ext uri="{FF2B5EF4-FFF2-40B4-BE49-F238E27FC236}">
                <a16:creationId xmlns:a16="http://schemas.microsoft.com/office/drawing/2014/main" id="{77F2FB65-760D-49B0-A487-302159C2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041775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7422" name="Rectangle 30">
            <a:extLst>
              <a:ext uri="{FF2B5EF4-FFF2-40B4-BE49-F238E27FC236}">
                <a16:creationId xmlns:a16="http://schemas.microsoft.com/office/drawing/2014/main" id="{1C5CDC4B-B068-484F-A997-0FAB6717A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4719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3215" name="Rectangle 31">
            <a:extLst>
              <a:ext uri="{FF2B5EF4-FFF2-40B4-BE49-F238E27FC236}">
                <a16:creationId xmlns:a16="http://schemas.microsoft.com/office/drawing/2014/main" id="{7E765AB6-78A5-45FD-BFBF-20E1A3C9D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7424" name="Line 32">
            <a:extLst>
              <a:ext uri="{FF2B5EF4-FFF2-40B4-BE49-F238E27FC236}">
                <a16:creationId xmlns:a16="http://schemas.microsoft.com/office/drawing/2014/main" id="{1CC49309-24A3-4486-9B55-A9EE8FD44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5" name="Rectangle 33">
            <a:extLst>
              <a:ext uri="{FF2B5EF4-FFF2-40B4-BE49-F238E27FC236}">
                <a16:creationId xmlns:a16="http://schemas.microsoft.com/office/drawing/2014/main" id="{4D874937-63A2-41E7-A4D3-84E64F74A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93218" name="Rectangle 34">
            <a:extLst>
              <a:ext uri="{FF2B5EF4-FFF2-40B4-BE49-F238E27FC236}">
                <a16:creationId xmlns:a16="http://schemas.microsoft.com/office/drawing/2014/main" id="{47CC5B49-6760-40DF-9BE3-176E6B7A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75E711C-5BDC-4AE6-8252-BBB33A7B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22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4 0.01479 " pathEditMode="relative" ptsTypes="AA">
                                      <p:cBhvr>
                                        <p:cTn id="29" dur="5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 animBg="1"/>
      <p:bldP spid="93199" grpId="1" animBg="1"/>
      <p:bldP spid="93200" grpId="0" animBg="1"/>
      <p:bldP spid="93215" grpId="0" animBg="1"/>
      <p:bldP spid="93215" grpId="1" animBg="1"/>
      <p:bldP spid="932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80">
            <a:extLst>
              <a:ext uri="{FF2B5EF4-FFF2-40B4-BE49-F238E27FC236}">
                <a16:creationId xmlns:a16="http://schemas.microsoft.com/office/drawing/2014/main" id="{2888E66F-A908-49D2-A851-5C07B5627D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18434" name="Object 80">
                        <a:extLst>
                          <a:ext uri="{FF2B5EF4-FFF2-40B4-BE49-F238E27FC236}">
                            <a16:creationId xmlns:a16="http://schemas.microsoft.com/office/drawing/2014/main" id="{2888E66F-A908-49D2-A851-5C07B5627D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>
            <a:extLst>
              <a:ext uri="{FF2B5EF4-FFF2-40B4-BE49-F238E27FC236}">
                <a16:creationId xmlns:a16="http://schemas.microsoft.com/office/drawing/2014/main" id="{E6C7EC71-0E6D-4E64-9D60-1F3B8F5D7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18436" name="Rectangle 15">
            <a:extLst>
              <a:ext uri="{FF2B5EF4-FFF2-40B4-BE49-F238E27FC236}">
                <a16:creationId xmlns:a16="http://schemas.microsoft.com/office/drawing/2014/main" id="{278AD1D6-0EB5-4576-BBBF-CC78CB160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5</a:t>
            </a:r>
          </a:p>
        </p:txBody>
      </p:sp>
      <p:sp>
        <p:nvSpPr>
          <p:cNvPr id="162832" name="Rectangle 16">
            <a:extLst>
              <a:ext uri="{FF2B5EF4-FFF2-40B4-BE49-F238E27FC236}">
                <a16:creationId xmlns:a16="http://schemas.microsoft.com/office/drawing/2014/main" id="{4D30BEF7-984B-4808-ABAC-52B222FE6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1773238"/>
            <a:ext cx="15827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6</a:t>
            </a:r>
          </a:p>
        </p:txBody>
      </p:sp>
      <p:sp>
        <p:nvSpPr>
          <p:cNvPr id="162840" name="Rectangle 24">
            <a:extLst>
              <a:ext uri="{FF2B5EF4-FFF2-40B4-BE49-F238E27FC236}">
                <a16:creationId xmlns:a16="http://schemas.microsoft.com/office/drawing/2014/main" id="{0D3D6C97-AA0F-4597-AB3D-67467676C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18439" name="Rectangle 25">
            <a:extLst>
              <a:ext uri="{FF2B5EF4-FFF2-40B4-BE49-F238E27FC236}">
                <a16:creationId xmlns:a16="http://schemas.microsoft.com/office/drawing/2014/main" id="{FAC859F2-7810-4B8C-933A-8A83FBD84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18440" name="Line 26">
            <a:extLst>
              <a:ext uri="{FF2B5EF4-FFF2-40B4-BE49-F238E27FC236}">
                <a16:creationId xmlns:a16="http://schemas.microsoft.com/office/drawing/2014/main" id="{014D47EC-C63E-473B-B60E-57F6482F8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1" name="Line 27">
            <a:extLst>
              <a:ext uri="{FF2B5EF4-FFF2-40B4-BE49-F238E27FC236}">
                <a16:creationId xmlns:a16="http://schemas.microsoft.com/office/drawing/2014/main" id="{E0BD457A-CBC5-47C9-85BC-AA2AE4EE8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2" name="Line 28">
            <a:extLst>
              <a:ext uri="{FF2B5EF4-FFF2-40B4-BE49-F238E27FC236}">
                <a16:creationId xmlns:a16="http://schemas.microsoft.com/office/drawing/2014/main" id="{2C1375AD-A91D-4B48-86CB-710406D9A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3" name="Line 29">
            <a:extLst>
              <a:ext uri="{FF2B5EF4-FFF2-40B4-BE49-F238E27FC236}">
                <a16:creationId xmlns:a16="http://schemas.microsoft.com/office/drawing/2014/main" id="{58A09617-56E0-4F5A-8161-109CA42F5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4" name="Rectangle 30">
            <a:extLst>
              <a:ext uri="{FF2B5EF4-FFF2-40B4-BE49-F238E27FC236}">
                <a16:creationId xmlns:a16="http://schemas.microsoft.com/office/drawing/2014/main" id="{7570F566-396F-49EE-90F0-393FF0405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8445" name="Rectangle 31">
            <a:extLst>
              <a:ext uri="{FF2B5EF4-FFF2-40B4-BE49-F238E27FC236}">
                <a16:creationId xmlns:a16="http://schemas.microsoft.com/office/drawing/2014/main" id="{E4BD98BC-EAFB-438C-9D9A-C0C64149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041775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8446" name="Rectangle 32">
            <a:extLst>
              <a:ext uri="{FF2B5EF4-FFF2-40B4-BE49-F238E27FC236}">
                <a16:creationId xmlns:a16="http://schemas.microsoft.com/office/drawing/2014/main" id="{E23095F7-9485-46A1-AAE1-A7CA0AD73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4719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2849" name="Rectangle 33">
            <a:extLst>
              <a:ext uri="{FF2B5EF4-FFF2-40B4-BE49-F238E27FC236}">
                <a16:creationId xmlns:a16="http://schemas.microsoft.com/office/drawing/2014/main" id="{57B3236B-5BAD-45C5-9351-6980D657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8448" name="Rectangle 34">
            <a:extLst>
              <a:ext uri="{FF2B5EF4-FFF2-40B4-BE49-F238E27FC236}">
                <a16:creationId xmlns:a16="http://schemas.microsoft.com/office/drawing/2014/main" id="{7273E75E-D770-4BCD-AC6C-043F42B38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8449" name="Rectangle 35">
            <a:extLst>
              <a:ext uri="{FF2B5EF4-FFF2-40B4-BE49-F238E27FC236}">
                <a16:creationId xmlns:a16="http://schemas.microsoft.com/office/drawing/2014/main" id="{3462AA99-320D-4C79-877D-F10D73650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62852" name="Rectangle 36">
            <a:extLst>
              <a:ext uri="{FF2B5EF4-FFF2-40B4-BE49-F238E27FC236}">
                <a16:creationId xmlns:a16="http://schemas.microsoft.com/office/drawing/2014/main" id="{D37FEDCF-BF80-4F7D-9BF7-37B43409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60838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8451" name="Line 37">
            <a:extLst>
              <a:ext uri="{FF2B5EF4-FFF2-40B4-BE49-F238E27FC236}">
                <a16:creationId xmlns:a16="http://schemas.microsoft.com/office/drawing/2014/main" id="{BD815CAE-CA5E-4B82-AE64-4A8DBEBF5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52" name="Rectangle 38">
            <a:extLst>
              <a:ext uri="{FF2B5EF4-FFF2-40B4-BE49-F238E27FC236}">
                <a16:creationId xmlns:a16="http://schemas.microsoft.com/office/drawing/2014/main" id="{22677FA7-9C86-42A2-84C5-494A8B416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162855" name="Rectangle 39">
            <a:extLst>
              <a:ext uri="{FF2B5EF4-FFF2-40B4-BE49-F238E27FC236}">
                <a16:creationId xmlns:a16="http://schemas.microsoft.com/office/drawing/2014/main" id="{790BC00A-CFAC-47CD-AC4C-695405D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34516DA-5841-413D-AD97-CAA53488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23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556 0.07815 " pathEditMode="relative" ptsTypes="AA">
                                      <p:cBhvr>
                                        <p:cTn id="42" dur="500" fill="hold"/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2" grpId="0" animBg="1"/>
      <p:bldP spid="162840" grpId="0" animBg="1"/>
      <p:bldP spid="162840" grpId="1" animBg="1"/>
      <p:bldP spid="162849" grpId="0" animBg="1"/>
      <p:bldP spid="162849" grpId="1" animBg="1"/>
      <p:bldP spid="162852" grpId="0" animBg="1"/>
      <p:bldP spid="1628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80">
            <a:extLst>
              <a:ext uri="{FF2B5EF4-FFF2-40B4-BE49-F238E27FC236}">
                <a16:creationId xmlns:a16="http://schemas.microsoft.com/office/drawing/2014/main" id="{52996ED8-06B2-4AED-AA8E-02BF653186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19458" name="Object 80">
                        <a:extLst>
                          <a:ext uri="{FF2B5EF4-FFF2-40B4-BE49-F238E27FC236}">
                            <a16:creationId xmlns:a16="http://schemas.microsoft.com/office/drawing/2014/main" id="{52996ED8-06B2-4AED-AA8E-02BF65318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>
            <a:extLst>
              <a:ext uri="{FF2B5EF4-FFF2-40B4-BE49-F238E27FC236}">
                <a16:creationId xmlns:a16="http://schemas.microsoft.com/office/drawing/2014/main" id="{669DC73A-1219-4370-BD05-D47B4ECD4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DB3580B7-8E43-4A17-AD8A-0AC72346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6</a:t>
            </a:r>
          </a:p>
        </p:txBody>
      </p:sp>
      <p:sp>
        <p:nvSpPr>
          <p:cNvPr id="163850" name="Rectangle 10">
            <a:extLst>
              <a:ext uri="{FF2B5EF4-FFF2-40B4-BE49-F238E27FC236}">
                <a16:creationId xmlns:a16="http://schemas.microsoft.com/office/drawing/2014/main" id="{25B8A1F8-8107-4B4D-9212-253166EE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7</a:t>
            </a:r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id="{C9090D42-ED0A-4D94-867D-493100ABE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19463" name="Rectangle 12">
            <a:extLst>
              <a:ext uri="{FF2B5EF4-FFF2-40B4-BE49-F238E27FC236}">
                <a16:creationId xmlns:a16="http://schemas.microsoft.com/office/drawing/2014/main" id="{1E2DAEF3-BEF6-417C-8915-44245B58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19464" name="Line 13">
            <a:extLst>
              <a:ext uri="{FF2B5EF4-FFF2-40B4-BE49-F238E27FC236}">
                <a16:creationId xmlns:a16="http://schemas.microsoft.com/office/drawing/2014/main" id="{12DDC24F-21DE-483B-AD7B-1300ADF86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5" name="Line 14">
            <a:extLst>
              <a:ext uri="{FF2B5EF4-FFF2-40B4-BE49-F238E27FC236}">
                <a16:creationId xmlns:a16="http://schemas.microsoft.com/office/drawing/2014/main" id="{7C5F73C2-3984-491D-8606-F1BE9E88B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6" name="Line 15">
            <a:extLst>
              <a:ext uri="{FF2B5EF4-FFF2-40B4-BE49-F238E27FC236}">
                <a16:creationId xmlns:a16="http://schemas.microsoft.com/office/drawing/2014/main" id="{E66D803D-48A6-4FE5-AD66-6EFFCC85B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7" name="Line 16">
            <a:extLst>
              <a:ext uri="{FF2B5EF4-FFF2-40B4-BE49-F238E27FC236}">
                <a16:creationId xmlns:a16="http://schemas.microsoft.com/office/drawing/2014/main" id="{A6DC2905-94DB-4F20-9DE4-E48D88F97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8" name="Rectangle 17">
            <a:extLst>
              <a:ext uri="{FF2B5EF4-FFF2-40B4-BE49-F238E27FC236}">
                <a16:creationId xmlns:a16="http://schemas.microsoft.com/office/drawing/2014/main" id="{151376E9-A12A-4F53-BBF4-AE111D8D9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9469" name="Rectangle 18">
            <a:extLst>
              <a:ext uri="{FF2B5EF4-FFF2-40B4-BE49-F238E27FC236}">
                <a16:creationId xmlns:a16="http://schemas.microsoft.com/office/drawing/2014/main" id="{58D69741-BCD3-4085-8ED2-2F941CFA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041775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9470" name="Rectangle 19">
            <a:extLst>
              <a:ext uri="{FF2B5EF4-FFF2-40B4-BE49-F238E27FC236}">
                <a16:creationId xmlns:a16="http://schemas.microsoft.com/office/drawing/2014/main" id="{B94CC21B-98DF-406B-A606-0A42A425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4719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3860" name="Rectangle 20">
            <a:extLst>
              <a:ext uri="{FF2B5EF4-FFF2-40B4-BE49-F238E27FC236}">
                <a16:creationId xmlns:a16="http://schemas.microsoft.com/office/drawing/2014/main" id="{768B4E2C-DBA7-4FCA-9B77-107842E11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9472" name="Rectangle 21">
            <a:extLst>
              <a:ext uri="{FF2B5EF4-FFF2-40B4-BE49-F238E27FC236}">
                <a16:creationId xmlns:a16="http://schemas.microsoft.com/office/drawing/2014/main" id="{D7801B02-AFD2-45EE-8C2F-B0D2E9D52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9473" name="Rectangle 22">
            <a:extLst>
              <a:ext uri="{FF2B5EF4-FFF2-40B4-BE49-F238E27FC236}">
                <a16:creationId xmlns:a16="http://schemas.microsoft.com/office/drawing/2014/main" id="{B1ACF986-24F5-482D-9EC6-3EE6B75C6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4041775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63863" name="Rectangle 23">
            <a:extLst>
              <a:ext uri="{FF2B5EF4-FFF2-40B4-BE49-F238E27FC236}">
                <a16:creationId xmlns:a16="http://schemas.microsoft.com/office/drawing/2014/main" id="{70A9B57D-3FC9-41DB-AC4C-1C8D3B471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0838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63864" name="Rectangle 24">
            <a:extLst>
              <a:ext uri="{FF2B5EF4-FFF2-40B4-BE49-F238E27FC236}">
                <a16:creationId xmlns:a16="http://schemas.microsoft.com/office/drawing/2014/main" id="{FF040387-F8C3-490A-9779-F985DC1C0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041775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3865" name="Rectangle 25">
            <a:extLst>
              <a:ext uri="{FF2B5EF4-FFF2-40B4-BE49-F238E27FC236}">
                <a16:creationId xmlns:a16="http://schemas.microsoft.com/office/drawing/2014/main" id="{06D3D04C-AE08-4B35-A366-3B7A58F8A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473575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63866" name="Rectangle 26">
            <a:extLst>
              <a:ext uri="{FF2B5EF4-FFF2-40B4-BE49-F238E27FC236}">
                <a16:creationId xmlns:a16="http://schemas.microsoft.com/office/drawing/2014/main" id="{89B7DA26-8B7E-4500-A7AC-9198BC247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60838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63867" name="Rectangle 27">
            <a:extLst>
              <a:ext uri="{FF2B5EF4-FFF2-40B4-BE49-F238E27FC236}">
                <a16:creationId xmlns:a16="http://schemas.microsoft.com/office/drawing/2014/main" id="{BF13C00A-26C6-4B67-899D-D5BDF7484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4041775"/>
            <a:ext cx="287338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9479" name="Line 28">
            <a:extLst>
              <a:ext uri="{FF2B5EF4-FFF2-40B4-BE49-F238E27FC236}">
                <a16:creationId xmlns:a16="http://schemas.microsoft.com/office/drawing/2014/main" id="{10A669D2-071A-4D7C-B736-232D66891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80" name="Rectangle 29">
            <a:extLst>
              <a:ext uri="{FF2B5EF4-FFF2-40B4-BE49-F238E27FC236}">
                <a16:creationId xmlns:a16="http://schemas.microsoft.com/office/drawing/2014/main" id="{81C79892-B24B-4E91-B34E-254026F25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163870" name="Rectangle 30">
            <a:extLst>
              <a:ext uri="{FF2B5EF4-FFF2-40B4-BE49-F238E27FC236}">
                <a16:creationId xmlns:a16="http://schemas.microsoft.com/office/drawing/2014/main" id="{74F29729-F5EA-4A0D-A7BD-E7CFB9D1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E373065-5A23-4E89-9EA1-180F8D47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24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399 0.13942 " pathEditMode="relative" ptsTypes="AA">
                                      <p:cBhvr>
                                        <p:cTn id="70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0" grpId="0" animBg="1"/>
      <p:bldP spid="163851" grpId="0" animBg="1"/>
      <p:bldP spid="163851" grpId="1" animBg="1"/>
      <p:bldP spid="163860" grpId="0" animBg="1"/>
      <p:bldP spid="163860" grpId="1" animBg="1"/>
      <p:bldP spid="163863" grpId="0" animBg="1"/>
      <p:bldP spid="163864" grpId="0" animBg="1"/>
      <p:bldP spid="163865" grpId="0" animBg="1"/>
      <p:bldP spid="163866" grpId="0" animBg="1"/>
      <p:bldP spid="163867" grpId="0" animBg="1"/>
      <p:bldP spid="1638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80">
            <a:extLst>
              <a:ext uri="{FF2B5EF4-FFF2-40B4-BE49-F238E27FC236}">
                <a16:creationId xmlns:a16="http://schemas.microsoft.com/office/drawing/2014/main" id="{088DAD93-EB55-49EF-B4E3-F770303597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20482" name="Object 80">
                        <a:extLst>
                          <a:ext uri="{FF2B5EF4-FFF2-40B4-BE49-F238E27FC236}">
                            <a16:creationId xmlns:a16="http://schemas.microsoft.com/office/drawing/2014/main" id="{088DAD93-EB55-49EF-B4E3-F770303597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>
            <a:extLst>
              <a:ext uri="{FF2B5EF4-FFF2-40B4-BE49-F238E27FC236}">
                <a16:creationId xmlns:a16="http://schemas.microsoft.com/office/drawing/2014/main" id="{031D3E76-70C7-4CBE-8B33-2FFC2C761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20484" name="Rectangle 9">
            <a:extLst>
              <a:ext uri="{FF2B5EF4-FFF2-40B4-BE49-F238E27FC236}">
                <a16:creationId xmlns:a16="http://schemas.microsoft.com/office/drawing/2014/main" id="{270DE8BD-DD17-4228-91DF-F3B2D93BD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7</a:t>
            </a:r>
          </a:p>
        </p:txBody>
      </p:sp>
      <p:sp>
        <p:nvSpPr>
          <p:cNvPr id="164874" name="Rectangle 10">
            <a:extLst>
              <a:ext uri="{FF2B5EF4-FFF2-40B4-BE49-F238E27FC236}">
                <a16:creationId xmlns:a16="http://schemas.microsoft.com/office/drawing/2014/main" id="{A1E2B7ED-AC3E-49DB-B1E1-1153A0201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8</a:t>
            </a:r>
          </a:p>
        </p:txBody>
      </p:sp>
      <p:sp>
        <p:nvSpPr>
          <p:cNvPr id="164875" name="Rectangle 11">
            <a:extLst>
              <a:ext uri="{FF2B5EF4-FFF2-40B4-BE49-F238E27FC236}">
                <a16:creationId xmlns:a16="http://schemas.microsoft.com/office/drawing/2014/main" id="{343F281A-EDDF-4DF5-9377-628721E75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20487" name="Rectangle 12">
            <a:extLst>
              <a:ext uri="{FF2B5EF4-FFF2-40B4-BE49-F238E27FC236}">
                <a16:creationId xmlns:a16="http://schemas.microsoft.com/office/drawing/2014/main" id="{FB781F29-67D1-4CC0-BC96-FB461A3D7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20488" name="Line 13">
            <a:extLst>
              <a:ext uri="{FF2B5EF4-FFF2-40B4-BE49-F238E27FC236}">
                <a16:creationId xmlns:a16="http://schemas.microsoft.com/office/drawing/2014/main" id="{4EFAFA8B-1662-4BBA-AFD6-EF6907DBE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9" name="Line 14">
            <a:extLst>
              <a:ext uri="{FF2B5EF4-FFF2-40B4-BE49-F238E27FC236}">
                <a16:creationId xmlns:a16="http://schemas.microsoft.com/office/drawing/2014/main" id="{22BEA9C6-1BCA-4132-A277-7F65CC5A0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0" name="Line 15">
            <a:extLst>
              <a:ext uri="{FF2B5EF4-FFF2-40B4-BE49-F238E27FC236}">
                <a16:creationId xmlns:a16="http://schemas.microsoft.com/office/drawing/2014/main" id="{4D0C6402-D981-4EB5-B937-8AADEF869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1" name="Line 16">
            <a:extLst>
              <a:ext uri="{FF2B5EF4-FFF2-40B4-BE49-F238E27FC236}">
                <a16:creationId xmlns:a16="http://schemas.microsoft.com/office/drawing/2014/main" id="{7C646D71-EB76-43AD-8B88-DD0BC1140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2" name="Rectangle 17">
            <a:extLst>
              <a:ext uri="{FF2B5EF4-FFF2-40B4-BE49-F238E27FC236}">
                <a16:creationId xmlns:a16="http://schemas.microsoft.com/office/drawing/2014/main" id="{C2CBE8F7-CE0A-4C0E-BE07-0E22C50E2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493" name="Rectangle 18">
            <a:extLst>
              <a:ext uri="{FF2B5EF4-FFF2-40B4-BE49-F238E27FC236}">
                <a16:creationId xmlns:a16="http://schemas.microsoft.com/office/drawing/2014/main" id="{F5A3CABE-E433-4388-989F-8E58FD7B4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041775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0494" name="Rectangle 19">
            <a:extLst>
              <a:ext uri="{FF2B5EF4-FFF2-40B4-BE49-F238E27FC236}">
                <a16:creationId xmlns:a16="http://schemas.microsoft.com/office/drawing/2014/main" id="{71448D6D-A187-4B05-AF2A-D73B9B2C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4719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64884" name="Rectangle 20">
            <a:extLst>
              <a:ext uri="{FF2B5EF4-FFF2-40B4-BE49-F238E27FC236}">
                <a16:creationId xmlns:a16="http://schemas.microsoft.com/office/drawing/2014/main" id="{1F46D9C2-1F72-4587-A4B6-EA94ACFE8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0496" name="Rectangle 21">
            <a:extLst>
              <a:ext uri="{FF2B5EF4-FFF2-40B4-BE49-F238E27FC236}">
                <a16:creationId xmlns:a16="http://schemas.microsoft.com/office/drawing/2014/main" id="{1364BFF2-ECD4-41B2-ABEA-F94150672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0497" name="Rectangle 22">
            <a:extLst>
              <a:ext uri="{FF2B5EF4-FFF2-40B4-BE49-F238E27FC236}">
                <a16:creationId xmlns:a16="http://schemas.microsoft.com/office/drawing/2014/main" id="{E59E0FAE-0BC1-4FA7-BFB2-7DC3723C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4041775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0498" name="Rectangle 23">
            <a:extLst>
              <a:ext uri="{FF2B5EF4-FFF2-40B4-BE49-F238E27FC236}">
                <a16:creationId xmlns:a16="http://schemas.microsoft.com/office/drawing/2014/main" id="{FD59CA94-640F-424A-BE0C-E4489663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4719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64888" name="Rectangle 24">
            <a:extLst>
              <a:ext uri="{FF2B5EF4-FFF2-40B4-BE49-F238E27FC236}">
                <a16:creationId xmlns:a16="http://schemas.microsoft.com/office/drawing/2014/main" id="{C9F31C71-7B9C-4874-B6C2-31BE8F40C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041775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64889" name="Rectangle 25">
            <a:extLst>
              <a:ext uri="{FF2B5EF4-FFF2-40B4-BE49-F238E27FC236}">
                <a16:creationId xmlns:a16="http://schemas.microsoft.com/office/drawing/2014/main" id="{7E9F79E8-A23B-4E19-89C0-A2B7EDF10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60838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0501" name="Line 26">
            <a:extLst>
              <a:ext uri="{FF2B5EF4-FFF2-40B4-BE49-F238E27FC236}">
                <a16:creationId xmlns:a16="http://schemas.microsoft.com/office/drawing/2014/main" id="{7EE01C53-6A06-4240-8876-128A5EE0D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02" name="Rectangle 27">
            <a:extLst>
              <a:ext uri="{FF2B5EF4-FFF2-40B4-BE49-F238E27FC236}">
                <a16:creationId xmlns:a16="http://schemas.microsoft.com/office/drawing/2014/main" id="{4CF96538-F0D3-4AF7-853D-72C4FA9AE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164892" name="Rectangle 28">
            <a:extLst>
              <a:ext uri="{FF2B5EF4-FFF2-40B4-BE49-F238E27FC236}">
                <a16:creationId xmlns:a16="http://schemas.microsoft.com/office/drawing/2014/main" id="{E6F300F4-280B-46BE-8F30-60B0CDEF7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F0412D9-F73D-4734-9DFC-45FEC9AE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25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4798E-6 L 0.10243 0.0157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4" grpId="0" animBg="1"/>
      <p:bldP spid="164875" grpId="0" animBg="1"/>
      <p:bldP spid="164875" grpId="1" animBg="1"/>
      <p:bldP spid="164884" grpId="0" animBg="1"/>
      <p:bldP spid="164884" grpId="1" animBg="1"/>
      <p:bldP spid="164888" grpId="0" animBg="1"/>
      <p:bldP spid="164889" grpId="0" animBg="1"/>
      <p:bldP spid="1648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80">
            <a:extLst>
              <a:ext uri="{FF2B5EF4-FFF2-40B4-BE49-F238E27FC236}">
                <a16:creationId xmlns:a16="http://schemas.microsoft.com/office/drawing/2014/main" id="{BAD0FCF7-0777-41C9-A9AB-66B74385BD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21506" name="Object 80">
                        <a:extLst>
                          <a:ext uri="{FF2B5EF4-FFF2-40B4-BE49-F238E27FC236}">
                            <a16:creationId xmlns:a16="http://schemas.microsoft.com/office/drawing/2014/main" id="{BAD0FCF7-0777-41C9-A9AB-66B74385BD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>
            <a:extLst>
              <a:ext uri="{FF2B5EF4-FFF2-40B4-BE49-F238E27FC236}">
                <a16:creationId xmlns:a16="http://schemas.microsoft.com/office/drawing/2014/main" id="{3DCE0E56-802B-4E6B-AD0B-2477725C6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21508" name="Rectangle 9">
            <a:extLst>
              <a:ext uri="{FF2B5EF4-FFF2-40B4-BE49-F238E27FC236}">
                <a16:creationId xmlns:a16="http://schemas.microsoft.com/office/drawing/2014/main" id="{E04972CC-2F38-46BE-89AC-6DD6924E4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8</a:t>
            </a:r>
          </a:p>
        </p:txBody>
      </p:sp>
      <p:sp>
        <p:nvSpPr>
          <p:cNvPr id="165898" name="Rectangle 10">
            <a:extLst>
              <a:ext uri="{FF2B5EF4-FFF2-40B4-BE49-F238E27FC236}">
                <a16:creationId xmlns:a16="http://schemas.microsoft.com/office/drawing/2014/main" id="{91F3CECB-D828-49BE-90FD-86FDC70B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9</a:t>
            </a:r>
          </a:p>
        </p:txBody>
      </p:sp>
      <p:sp>
        <p:nvSpPr>
          <p:cNvPr id="165899" name="Rectangle 11">
            <a:extLst>
              <a:ext uri="{FF2B5EF4-FFF2-40B4-BE49-F238E27FC236}">
                <a16:creationId xmlns:a16="http://schemas.microsoft.com/office/drawing/2014/main" id="{48893C2B-D1FB-4CB1-803E-4AE08066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21511" name="Rectangle 12">
            <a:extLst>
              <a:ext uri="{FF2B5EF4-FFF2-40B4-BE49-F238E27FC236}">
                <a16:creationId xmlns:a16="http://schemas.microsoft.com/office/drawing/2014/main" id="{E225D1A1-837F-4C54-87EE-63270756B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21512" name="Line 13">
            <a:extLst>
              <a:ext uri="{FF2B5EF4-FFF2-40B4-BE49-F238E27FC236}">
                <a16:creationId xmlns:a16="http://schemas.microsoft.com/office/drawing/2014/main" id="{6A39081F-A752-4418-9981-77213DC80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3" name="Line 14">
            <a:extLst>
              <a:ext uri="{FF2B5EF4-FFF2-40B4-BE49-F238E27FC236}">
                <a16:creationId xmlns:a16="http://schemas.microsoft.com/office/drawing/2014/main" id="{63DE0C49-AB7D-4F09-B012-164C19D69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4" name="Line 15">
            <a:extLst>
              <a:ext uri="{FF2B5EF4-FFF2-40B4-BE49-F238E27FC236}">
                <a16:creationId xmlns:a16="http://schemas.microsoft.com/office/drawing/2014/main" id="{758125B7-48C9-4579-ACB8-A20D0B05C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5" name="Line 16">
            <a:extLst>
              <a:ext uri="{FF2B5EF4-FFF2-40B4-BE49-F238E27FC236}">
                <a16:creationId xmlns:a16="http://schemas.microsoft.com/office/drawing/2014/main" id="{A505D31A-ED30-4AFA-920F-7350D9B1F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6" name="Rectangle 17">
            <a:extLst>
              <a:ext uri="{FF2B5EF4-FFF2-40B4-BE49-F238E27FC236}">
                <a16:creationId xmlns:a16="http://schemas.microsoft.com/office/drawing/2014/main" id="{FAE62567-0515-4ECD-8E89-F0D76646E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517" name="Rectangle 18">
            <a:extLst>
              <a:ext uri="{FF2B5EF4-FFF2-40B4-BE49-F238E27FC236}">
                <a16:creationId xmlns:a16="http://schemas.microsoft.com/office/drawing/2014/main" id="{B05F5549-F9BD-4759-9CB1-AC2049298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041775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1518" name="Rectangle 19">
            <a:extLst>
              <a:ext uri="{FF2B5EF4-FFF2-40B4-BE49-F238E27FC236}">
                <a16:creationId xmlns:a16="http://schemas.microsoft.com/office/drawing/2014/main" id="{DFAED56B-702E-47F2-8DE5-258C2F71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4719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65908" name="Rectangle 20">
            <a:extLst>
              <a:ext uri="{FF2B5EF4-FFF2-40B4-BE49-F238E27FC236}">
                <a16:creationId xmlns:a16="http://schemas.microsoft.com/office/drawing/2014/main" id="{51C4B1E1-589F-435D-98CC-BE478182E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1520" name="Rectangle 21">
            <a:extLst>
              <a:ext uri="{FF2B5EF4-FFF2-40B4-BE49-F238E27FC236}">
                <a16:creationId xmlns:a16="http://schemas.microsoft.com/office/drawing/2014/main" id="{B816C9B8-4545-4C83-8CA8-BDAC43739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1521" name="Rectangle 22">
            <a:extLst>
              <a:ext uri="{FF2B5EF4-FFF2-40B4-BE49-F238E27FC236}">
                <a16:creationId xmlns:a16="http://schemas.microsoft.com/office/drawing/2014/main" id="{2353FA1D-A844-455A-9828-FF5745468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4041775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1522" name="Rectangle 23">
            <a:extLst>
              <a:ext uri="{FF2B5EF4-FFF2-40B4-BE49-F238E27FC236}">
                <a16:creationId xmlns:a16="http://schemas.microsoft.com/office/drawing/2014/main" id="{B3ACF755-DDDE-4F60-9416-1F6DFE1D2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4719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523" name="Rectangle 24">
            <a:extLst>
              <a:ext uri="{FF2B5EF4-FFF2-40B4-BE49-F238E27FC236}">
                <a16:creationId xmlns:a16="http://schemas.microsoft.com/office/drawing/2014/main" id="{616BD553-91CF-4C00-AEA4-9CEAA6D0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608388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1524" name="Line 25">
            <a:extLst>
              <a:ext uri="{FF2B5EF4-FFF2-40B4-BE49-F238E27FC236}">
                <a16:creationId xmlns:a16="http://schemas.microsoft.com/office/drawing/2014/main" id="{6282D962-3D7E-438A-A46B-944A3C539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25" name="Rectangle 26">
            <a:extLst>
              <a:ext uri="{FF2B5EF4-FFF2-40B4-BE49-F238E27FC236}">
                <a16:creationId xmlns:a16="http://schemas.microsoft.com/office/drawing/2014/main" id="{09621B79-F137-42DC-A1D0-0CB611485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165915" name="Rectangle 27">
            <a:extLst>
              <a:ext uri="{FF2B5EF4-FFF2-40B4-BE49-F238E27FC236}">
                <a16:creationId xmlns:a16="http://schemas.microsoft.com/office/drawing/2014/main" id="{9DEBA4AE-76EE-43EE-9476-6157F421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D92EF96-633C-4A53-87A8-61681D58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26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0.07815 " pathEditMode="relative" ptsTypes="AA">
                                      <p:cBhvr>
                                        <p:cTn id="29" dur="500" fill="hold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8" grpId="0" animBg="1"/>
      <p:bldP spid="165899" grpId="0" animBg="1"/>
      <p:bldP spid="165899" grpId="1" animBg="1"/>
      <p:bldP spid="165908" grpId="0" animBg="1"/>
      <p:bldP spid="165908" grpId="1" animBg="1"/>
      <p:bldP spid="1659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80">
            <a:extLst>
              <a:ext uri="{FF2B5EF4-FFF2-40B4-BE49-F238E27FC236}">
                <a16:creationId xmlns:a16="http://schemas.microsoft.com/office/drawing/2014/main" id="{BA5D6C06-5B61-49DE-A1B8-08D46B70F3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22530" name="Object 80">
                        <a:extLst>
                          <a:ext uri="{FF2B5EF4-FFF2-40B4-BE49-F238E27FC236}">
                            <a16:creationId xmlns:a16="http://schemas.microsoft.com/office/drawing/2014/main" id="{BA5D6C06-5B61-49DE-A1B8-08D46B70F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>
            <a:extLst>
              <a:ext uri="{FF2B5EF4-FFF2-40B4-BE49-F238E27FC236}">
                <a16:creationId xmlns:a16="http://schemas.microsoft.com/office/drawing/2014/main" id="{AE31657B-9DBB-4BAC-8E26-D2BEB1BBB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65842B19-AD05-43AD-865F-0DB68319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9</a:t>
            </a:r>
          </a:p>
        </p:txBody>
      </p:sp>
      <p:sp>
        <p:nvSpPr>
          <p:cNvPr id="166922" name="Rectangle 10">
            <a:extLst>
              <a:ext uri="{FF2B5EF4-FFF2-40B4-BE49-F238E27FC236}">
                <a16:creationId xmlns:a16="http://schemas.microsoft.com/office/drawing/2014/main" id="{555FE6ED-1747-4B92-B569-AC5E2422A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10</a:t>
            </a:r>
          </a:p>
        </p:txBody>
      </p:sp>
      <p:sp>
        <p:nvSpPr>
          <p:cNvPr id="166923" name="Rectangle 11">
            <a:extLst>
              <a:ext uri="{FF2B5EF4-FFF2-40B4-BE49-F238E27FC236}">
                <a16:creationId xmlns:a16="http://schemas.microsoft.com/office/drawing/2014/main" id="{B9332398-9C08-4737-B2D2-AE92F87D8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22535" name="Rectangle 12">
            <a:extLst>
              <a:ext uri="{FF2B5EF4-FFF2-40B4-BE49-F238E27FC236}">
                <a16:creationId xmlns:a16="http://schemas.microsoft.com/office/drawing/2014/main" id="{43526FCE-60C9-4E30-BF16-49672ACA9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22536" name="Line 13">
            <a:extLst>
              <a:ext uri="{FF2B5EF4-FFF2-40B4-BE49-F238E27FC236}">
                <a16:creationId xmlns:a16="http://schemas.microsoft.com/office/drawing/2014/main" id="{217E598B-9AA1-4154-BA74-F905030B6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7" name="Line 14">
            <a:extLst>
              <a:ext uri="{FF2B5EF4-FFF2-40B4-BE49-F238E27FC236}">
                <a16:creationId xmlns:a16="http://schemas.microsoft.com/office/drawing/2014/main" id="{11BD6926-3B17-4ABB-A85C-2B30C9A66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8" name="Line 15">
            <a:extLst>
              <a:ext uri="{FF2B5EF4-FFF2-40B4-BE49-F238E27FC236}">
                <a16:creationId xmlns:a16="http://schemas.microsoft.com/office/drawing/2014/main" id="{5B01A76D-3ABB-4473-BED7-D9F9ACBF7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9" name="Line 16">
            <a:extLst>
              <a:ext uri="{FF2B5EF4-FFF2-40B4-BE49-F238E27FC236}">
                <a16:creationId xmlns:a16="http://schemas.microsoft.com/office/drawing/2014/main" id="{51F52AA3-4AF6-4881-97B7-3FBA17EE9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40" name="Rectangle 17">
            <a:extLst>
              <a:ext uri="{FF2B5EF4-FFF2-40B4-BE49-F238E27FC236}">
                <a16:creationId xmlns:a16="http://schemas.microsoft.com/office/drawing/2014/main" id="{88600BD4-2D36-49E5-9609-071A5321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2541" name="Rectangle 18">
            <a:extLst>
              <a:ext uri="{FF2B5EF4-FFF2-40B4-BE49-F238E27FC236}">
                <a16:creationId xmlns:a16="http://schemas.microsoft.com/office/drawing/2014/main" id="{6A8BDD62-29B3-4144-A7FE-5C0C6A389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041775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2542" name="Rectangle 19">
            <a:extLst>
              <a:ext uri="{FF2B5EF4-FFF2-40B4-BE49-F238E27FC236}">
                <a16:creationId xmlns:a16="http://schemas.microsoft.com/office/drawing/2014/main" id="{B41A04E1-F0A9-45B3-A4AF-557B22AD9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4719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66932" name="Rectangle 20">
            <a:extLst>
              <a:ext uri="{FF2B5EF4-FFF2-40B4-BE49-F238E27FC236}">
                <a16:creationId xmlns:a16="http://schemas.microsoft.com/office/drawing/2014/main" id="{EDC7C38F-7796-4995-A7FC-BD58A311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2544" name="Rectangle 21">
            <a:extLst>
              <a:ext uri="{FF2B5EF4-FFF2-40B4-BE49-F238E27FC236}">
                <a16:creationId xmlns:a16="http://schemas.microsoft.com/office/drawing/2014/main" id="{74F58777-79AB-4F22-8F2C-B3AC537D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2545" name="Rectangle 22">
            <a:extLst>
              <a:ext uri="{FF2B5EF4-FFF2-40B4-BE49-F238E27FC236}">
                <a16:creationId xmlns:a16="http://schemas.microsoft.com/office/drawing/2014/main" id="{80809F93-AE95-4EC1-B423-DB0B0817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4041775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2546" name="Rectangle 23">
            <a:extLst>
              <a:ext uri="{FF2B5EF4-FFF2-40B4-BE49-F238E27FC236}">
                <a16:creationId xmlns:a16="http://schemas.microsoft.com/office/drawing/2014/main" id="{EC2B5667-7D57-4419-9973-6A9ABF8A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4719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2547" name="Rectangle 24">
            <a:extLst>
              <a:ext uri="{FF2B5EF4-FFF2-40B4-BE49-F238E27FC236}">
                <a16:creationId xmlns:a16="http://schemas.microsoft.com/office/drawing/2014/main" id="{F4698458-63AA-4C7E-BC47-7257DA7EE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608388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2548" name="Rectangle 25">
            <a:extLst>
              <a:ext uri="{FF2B5EF4-FFF2-40B4-BE49-F238E27FC236}">
                <a16:creationId xmlns:a16="http://schemas.microsoft.com/office/drawing/2014/main" id="{9562C65A-6C26-4929-8784-76FF9BE9E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040188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166938" name="Rectangle 26">
            <a:extLst>
              <a:ext uri="{FF2B5EF4-FFF2-40B4-BE49-F238E27FC236}">
                <a16:creationId xmlns:a16="http://schemas.microsoft.com/office/drawing/2014/main" id="{7BA3C56A-1218-4572-80A2-E0DC0D4C9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041775"/>
            <a:ext cx="287338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22550" name="Line 27">
            <a:extLst>
              <a:ext uri="{FF2B5EF4-FFF2-40B4-BE49-F238E27FC236}">
                <a16:creationId xmlns:a16="http://schemas.microsoft.com/office/drawing/2014/main" id="{0384E01D-68AD-4A03-A7E3-3A09C45AB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51" name="Rectangle 28">
            <a:extLst>
              <a:ext uri="{FF2B5EF4-FFF2-40B4-BE49-F238E27FC236}">
                <a16:creationId xmlns:a16="http://schemas.microsoft.com/office/drawing/2014/main" id="{E418F226-E968-4338-83BF-206BC6BB8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166941" name="Rectangle 29">
            <a:extLst>
              <a:ext uri="{FF2B5EF4-FFF2-40B4-BE49-F238E27FC236}">
                <a16:creationId xmlns:a16="http://schemas.microsoft.com/office/drawing/2014/main" id="{E14472A7-33BB-48B4-9C77-61139A37C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7FD7D39-7ECC-4398-A2A6-B6BAD9CF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27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0.1415 " pathEditMode="relative" ptsTypes="AA">
                                      <p:cBhvr>
                                        <p:cTn id="42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2" grpId="0" animBg="1"/>
      <p:bldP spid="166923" grpId="0" animBg="1"/>
      <p:bldP spid="166923" grpId="1" animBg="1"/>
      <p:bldP spid="166932" grpId="0" animBg="1"/>
      <p:bldP spid="166932" grpId="1" animBg="1"/>
      <p:bldP spid="166938" grpId="0" animBg="1"/>
      <p:bldP spid="1669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80">
            <a:extLst>
              <a:ext uri="{FF2B5EF4-FFF2-40B4-BE49-F238E27FC236}">
                <a16:creationId xmlns:a16="http://schemas.microsoft.com/office/drawing/2014/main" id="{E471FECA-BDFC-489E-A694-B3CF05384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709863"/>
          <a:ext cx="50419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Visio" r:id="rId3" imgW="4726876" imgH="2026968" progId="Visio.Drawing.11">
                  <p:embed/>
                </p:oleObj>
              </mc:Choice>
              <mc:Fallback>
                <p:oleObj name="Visio" r:id="rId3" imgW="4726876" imgH="2026968" progId="Visio.Drawing.11">
                  <p:embed/>
                  <p:pic>
                    <p:nvPicPr>
                      <p:cNvPr id="23554" name="Object 80">
                        <a:extLst>
                          <a:ext uri="{FF2B5EF4-FFF2-40B4-BE49-F238E27FC236}">
                            <a16:creationId xmlns:a16="http://schemas.microsoft.com/office/drawing/2014/main" id="{E471FECA-BDFC-489E-A694-B3CF05384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9863"/>
                        <a:ext cx="50419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>
            <a:extLst>
              <a:ext uri="{FF2B5EF4-FFF2-40B4-BE49-F238E27FC236}">
                <a16:creationId xmlns:a16="http://schemas.microsoft.com/office/drawing/2014/main" id="{4B9286CA-2D68-4A51-826B-4B53AB6EB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The Operations of a Priority Queue (B=9)</a:t>
            </a:r>
          </a:p>
        </p:txBody>
      </p:sp>
      <p:sp>
        <p:nvSpPr>
          <p:cNvPr id="23556" name="Rectangle 9">
            <a:extLst>
              <a:ext uri="{FF2B5EF4-FFF2-40B4-BE49-F238E27FC236}">
                <a16:creationId xmlns:a16="http://schemas.microsoft.com/office/drawing/2014/main" id="{E3A1045A-AA98-4DFA-8189-9D29BF23C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10</a:t>
            </a:r>
          </a:p>
        </p:txBody>
      </p:sp>
      <p:sp>
        <p:nvSpPr>
          <p:cNvPr id="167946" name="Rectangle 10">
            <a:extLst>
              <a:ext uri="{FF2B5EF4-FFF2-40B4-BE49-F238E27FC236}">
                <a16:creationId xmlns:a16="http://schemas.microsoft.com/office/drawing/2014/main" id="{147F1834-65F6-46B6-98A1-3B33FFC87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alibri" panose="020F0502020204030204" pitchFamily="34" charset="0"/>
              </a:rPr>
              <a:t>t = 11</a:t>
            </a:r>
          </a:p>
        </p:txBody>
      </p:sp>
      <p:sp>
        <p:nvSpPr>
          <p:cNvPr id="167947" name="Rectangle 11">
            <a:extLst>
              <a:ext uri="{FF2B5EF4-FFF2-40B4-BE49-F238E27FC236}">
                <a16:creationId xmlns:a16="http://schemas.microsoft.com/office/drawing/2014/main" id="{01E45C9D-C05B-4843-9DA0-FEB9B64D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Calibri" panose="020F0502020204030204" pitchFamily="34" charset="0"/>
            </a:endParaRPr>
          </a:p>
        </p:txBody>
      </p:sp>
      <p:sp>
        <p:nvSpPr>
          <p:cNvPr id="23559" name="Rectangle 12">
            <a:extLst>
              <a:ext uri="{FF2B5EF4-FFF2-40B4-BE49-F238E27FC236}">
                <a16:creationId xmlns:a16="http://schemas.microsoft.com/office/drawing/2014/main" id="{24D7C9A2-480E-4D37-85AF-59097276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536950"/>
            <a:ext cx="15113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Calibri" panose="020F0502020204030204" pitchFamily="34" charset="0"/>
            </a:endParaRPr>
          </a:p>
        </p:txBody>
      </p:sp>
      <p:sp>
        <p:nvSpPr>
          <p:cNvPr id="23560" name="Line 13">
            <a:extLst>
              <a:ext uri="{FF2B5EF4-FFF2-40B4-BE49-F238E27FC236}">
                <a16:creationId xmlns:a16="http://schemas.microsoft.com/office/drawing/2014/main" id="{1311658A-F054-47CA-B91E-B97729616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1" name="Line 14">
            <a:extLst>
              <a:ext uri="{FF2B5EF4-FFF2-40B4-BE49-F238E27FC236}">
                <a16:creationId xmlns:a16="http://schemas.microsoft.com/office/drawing/2014/main" id="{A2EDAF51-7066-4F5D-B961-2EC535B94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9687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2" name="Line 15">
            <a:extLst>
              <a:ext uri="{FF2B5EF4-FFF2-40B4-BE49-F238E27FC236}">
                <a16:creationId xmlns:a16="http://schemas.microsoft.com/office/drawing/2014/main" id="{1215084F-BB5B-42A4-970D-A88882956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005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3" name="Line 16">
            <a:extLst>
              <a:ext uri="{FF2B5EF4-FFF2-40B4-BE49-F238E27FC236}">
                <a16:creationId xmlns:a16="http://schemas.microsoft.com/office/drawing/2014/main" id="{21ABED2F-4F04-4EDB-807C-0DDE862CC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53695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4" name="Rectangle 17">
            <a:extLst>
              <a:ext uri="{FF2B5EF4-FFF2-40B4-BE49-F238E27FC236}">
                <a16:creationId xmlns:a16="http://schemas.microsoft.com/office/drawing/2014/main" id="{CF35888F-6C17-47C7-8ABA-79E41595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3565" name="Rectangle 18">
            <a:extLst>
              <a:ext uri="{FF2B5EF4-FFF2-40B4-BE49-F238E27FC236}">
                <a16:creationId xmlns:a16="http://schemas.microsoft.com/office/drawing/2014/main" id="{7F0412AF-8789-4195-AF4C-8634F495A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041775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3566" name="Rectangle 19">
            <a:extLst>
              <a:ext uri="{FF2B5EF4-FFF2-40B4-BE49-F238E27FC236}">
                <a16:creationId xmlns:a16="http://schemas.microsoft.com/office/drawing/2014/main" id="{9421F67D-2B7C-4AC0-AA5C-76CD2237E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4719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67956" name="Rectangle 20">
            <a:extLst>
              <a:ext uri="{FF2B5EF4-FFF2-40B4-BE49-F238E27FC236}">
                <a16:creationId xmlns:a16="http://schemas.microsoft.com/office/drawing/2014/main" id="{BA2DA536-73E4-4AFE-B4D4-9E2E9276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0043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3568" name="Rectangle 21">
            <a:extLst>
              <a:ext uri="{FF2B5EF4-FFF2-40B4-BE49-F238E27FC236}">
                <a16:creationId xmlns:a16="http://schemas.microsoft.com/office/drawing/2014/main" id="{75F16F94-BE88-4BDE-8640-A367AA22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6083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3569" name="Rectangle 22">
            <a:extLst>
              <a:ext uri="{FF2B5EF4-FFF2-40B4-BE49-F238E27FC236}">
                <a16:creationId xmlns:a16="http://schemas.microsoft.com/office/drawing/2014/main" id="{9A5D8806-F3DD-44B0-A795-7B425FF7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4041775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3570" name="Rectangle 23">
            <a:extLst>
              <a:ext uri="{FF2B5EF4-FFF2-40B4-BE49-F238E27FC236}">
                <a16:creationId xmlns:a16="http://schemas.microsoft.com/office/drawing/2014/main" id="{73B998E3-A7EC-429C-BE06-E18594BF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471988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3571" name="Rectangle 24">
            <a:extLst>
              <a:ext uri="{FF2B5EF4-FFF2-40B4-BE49-F238E27FC236}">
                <a16:creationId xmlns:a16="http://schemas.microsoft.com/office/drawing/2014/main" id="{C153CAE1-D2B4-4159-9250-7DD8B6E30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608388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67961" name="Rectangle 25">
            <a:extLst>
              <a:ext uri="{FF2B5EF4-FFF2-40B4-BE49-F238E27FC236}">
                <a16:creationId xmlns:a16="http://schemas.microsoft.com/office/drawing/2014/main" id="{C0C6CCA0-28C2-440E-975E-2D7A2A2B4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040188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23573" name="Rectangle 26">
            <a:extLst>
              <a:ext uri="{FF2B5EF4-FFF2-40B4-BE49-F238E27FC236}">
                <a16:creationId xmlns:a16="http://schemas.microsoft.com/office/drawing/2014/main" id="{25FD19F7-3730-4A83-ADF2-8517B0C9C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471988"/>
            <a:ext cx="287338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167963" name="Rectangle 27">
            <a:extLst>
              <a:ext uri="{FF2B5EF4-FFF2-40B4-BE49-F238E27FC236}">
                <a16:creationId xmlns:a16="http://schemas.microsoft.com/office/drawing/2014/main" id="{887544F2-9089-484B-B269-406E95348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608388"/>
            <a:ext cx="287338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67964" name="Rectangle 28">
            <a:extLst>
              <a:ext uri="{FF2B5EF4-FFF2-40B4-BE49-F238E27FC236}">
                <a16:creationId xmlns:a16="http://schemas.microsoft.com/office/drawing/2014/main" id="{B9785F38-C5E9-4048-8154-63F993D7C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041775"/>
            <a:ext cx="287338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167965" name="Rectangle 29">
            <a:extLst>
              <a:ext uri="{FF2B5EF4-FFF2-40B4-BE49-F238E27FC236}">
                <a16:creationId xmlns:a16="http://schemas.microsoft.com/office/drawing/2014/main" id="{30709D50-81AF-491F-84BD-3A4D7CAF2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473575"/>
            <a:ext cx="287338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167966" name="Text Box 30">
            <a:extLst>
              <a:ext uri="{FF2B5EF4-FFF2-40B4-BE49-F238E27FC236}">
                <a16:creationId xmlns:a16="http://schemas.microsoft.com/office/drawing/2014/main" id="{1F6B7A21-6897-4DD3-A646-DC63DA5E8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00" y="5229225"/>
            <a:ext cx="79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(P3) Maximum buffer usage:</a:t>
            </a:r>
            <a:r>
              <a:rPr lang="en-US" altLang="zh-TW" sz="1800" dirty="0">
                <a:latin typeface="Calibri" panose="020F0502020204030204" pitchFamily="34" charset="0"/>
              </a:rPr>
              <a:t> If there is a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</a:rPr>
              <a:t>buffer overflow </a:t>
            </a:r>
            <a:r>
              <a:rPr lang="en-US" altLang="zh-TW" sz="1800" dirty="0">
                <a:latin typeface="Calibri" panose="020F0502020204030204" pitchFamily="34" charset="0"/>
              </a:rPr>
              <a:t>at time t, then there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        a loss packet at time t; otherwise, there is no loss packet at time t.</a:t>
            </a:r>
            <a:endParaRPr lang="zh-TW" altLang="en-US" sz="1800" dirty="0">
              <a:latin typeface="Calibri" panose="020F0502020204030204" pitchFamily="34" charset="0"/>
            </a:endParaRPr>
          </a:p>
        </p:txBody>
      </p:sp>
      <p:sp>
        <p:nvSpPr>
          <p:cNvPr id="167967" name="Text Box 31">
            <a:extLst>
              <a:ext uri="{FF2B5EF4-FFF2-40B4-BE49-F238E27FC236}">
                <a16:creationId xmlns:a16="http://schemas.microsoft.com/office/drawing/2014/main" id="{D1EFEC3A-EBF5-4497-9138-70C69B160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00" y="5878800"/>
            <a:ext cx="79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(P5) Priority loss:</a:t>
            </a:r>
            <a:r>
              <a:rPr lang="en-US" altLang="zh-TW" sz="1800" dirty="0">
                <a:latin typeface="Calibri" panose="020F0502020204030204" pitchFamily="34" charset="0"/>
              </a:rPr>
              <a:t> If there is a loss packet at time t, then that packet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        the </a:t>
            </a:r>
            <a:r>
              <a:rPr lang="en-US" altLang="zh-TW" sz="1800" dirty="0">
                <a:solidFill>
                  <a:srgbClr val="FF3300"/>
                </a:solidFill>
                <a:latin typeface="Calibri" panose="020F0502020204030204" pitchFamily="34" charset="0"/>
              </a:rPr>
              <a:t>lowest-priority </a:t>
            </a:r>
            <a:r>
              <a:rPr lang="en-US" altLang="zh-TW" sz="1800" dirty="0">
                <a:latin typeface="Calibri" panose="020F0502020204030204" pitchFamily="34" charset="0"/>
              </a:rPr>
              <a:t>packet in the queue at time t.</a:t>
            </a:r>
          </a:p>
        </p:txBody>
      </p:sp>
      <p:sp>
        <p:nvSpPr>
          <p:cNvPr id="167968" name="Rectangle 32">
            <a:extLst>
              <a:ext uri="{FF2B5EF4-FFF2-40B4-BE49-F238E27FC236}">
                <a16:creationId xmlns:a16="http://schemas.microsoft.com/office/drawing/2014/main" id="{2F9676E4-95BB-4720-A8A5-19B37E50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041775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167969" name="Rectangle 33">
            <a:extLst>
              <a:ext uri="{FF2B5EF4-FFF2-40B4-BE49-F238E27FC236}">
                <a16:creationId xmlns:a16="http://schemas.microsoft.com/office/drawing/2014/main" id="{1EE16057-2BCA-490B-A4FD-B9C98371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60838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3581" name="Line 34">
            <a:extLst>
              <a:ext uri="{FF2B5EF4-FFF2-40B4-BE49-F238E27FC236}">
                <a16:creationId xmlns:a16="http://schemas.microsoft.com/office/drawing/2014/main" id="{B30EAF97-D1DF-428A-90B3-A345E44D4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82" name="Rectangle 35">
            <a:extLst>
              <a:ext uri="{FF2B5EF4-FFF2-40B4-BE49-F238E27FC236}">
                <a16:creationId xmlns:a16="http://schemas.microsoft.com/office/drawing/2014/main" id="{603C87A4-964E-4973-B2BC-A5261005E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167972" name="Rectangle 36">
            <a:extLst>
              <a:ext uri="{FF2B5EF4-FFF2-40B4-BE49-F238E27FC236}">
                <a16:creationId xmlns:a16="http://schemas.microsoft.com/office/drawing/2014/main" id="{604C4F79-CF46-4D0C-8139-0E9B9888A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365625"/>
            <a:ext cx="720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Calibri" panose="020F0502020204030204" pitchFamily="34" charset="0"/>
              </a:rPr>
              <a:t>c(t)=0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AEAB647-F9A8-4C09-BAAA-C5D78EA5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28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136 0.05711 L 0.33177 0.05503 " pathEditMode="relative" ptsTypes="AAA">
                                      <p:cBhvr>
                                        <p:cTn id="81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0.07815 " pathEditMode="relative" ptsTypes="AA">
                                      <p:cBhvr>
                                        <p:cTn id="83" dur="5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6" grpId="0" animBg="1"/>
      <p:bldP spid="167947" grpId="0" animBg="1"/>
      <p:bldP spid="167947" grpId="1" animBg="1"/>
      <p:bldP spid="167956" grpId="0" animBg="1"/>
      <p:bldP spid="167956" grpId="1" animBg="1"/>
      <p:bldP spid="167961" grpId="0" animBg="1"/>
      <p:bldP spid="167963" grpId="0" animBg="1"/>
      <p:bldP spid="167964" grpId="0" animBg="1"/>
      <p:bldP spid="167964" grpId="1" animBg="1"/>
      <p:bldP spid="167965" grpId="0" animBg="1"/>
      <p:bldP spid="167966" grpId="0"/>
      <p:bldP spid="167966" grpId="1"/>
      <p:bldP spid="167967" grpId="0"/>
      <p:bldP spid="167967" grpId="1"/>
      <p:bldP spid="167968" grpId="0" animBg="1"/>
      <p:bldP spid="167969" grpId="0" animBg="1"/>
      <p:bldP spid="1679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4283AB-B52A-475F-B588-3EFFA7512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00A9C3-9497-43F4-83BF-646BAD9862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55000" cy="4525963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Motivation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Definition of a Priority Queue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Operations of a Priority Queue</a:t>
            </a:r>
          </a:p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Our SDL Construction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An Example of Our SDL Construction</a:t>
            </a:r>
          </a:p>
        </p:txBody>
      </p:sp>
      <p:sp>
        <p:nvSpPr>
          <p:cNvPr id="4100" name="Line 7">
            <a:extLst>
              <a:ext uri="{FF2B5EF4-FFF2-40B4-BE49-F238E27FC236}">
                <a16:creationId xmlns:a16="http://schemas.microsoft.com/office/drawing/2014/main" id="{1A291543-5F1C-4D7A-9CB6-38F567C8D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12E10C7-446C-4F77-908B-58E255AB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6F6E-C6CD-4C8D-B9D6-685B9C09DE49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41664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4283AB-B52A-475F-B588-3EFFA7512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00A9C3-9497-43F4-83BF-646BAD9862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55000" cy="4525963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Motivation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Definition of a Priority Queue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Operations of a Priority Queue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Our SDL Construction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An Example of Our SDL Construction</a:t>
            </a:r>
          </a:p>
        </p:txBody>
      </p:sp>
      <p:sp>
        <p:nvSpPr>
          <p:cNvPr id="4100" name="Line 7">
            <a:extLst>
              <a:ext uri="{FF2B5EF4-FFF2-40B4-BE49-F238E27FC236}">
                <a16:creationId xmlns:a16="http://schemas.microsoft.com/office/drawing/2014/main" id="{1A291543-5F1C-4D7A-9CB6-38F567C8D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12E10C7-446C-4F77-908B-58E255AB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6F6E-C6CD-4C8D-B9D6-685B9C09DE49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26966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>
            <a:extLst>
              <a:ext uri="{FF2B5EF4-FFF2-40B4-BE49-F238E27FC236}">
                <a16:creationId xmlns:a16="http://schemas.microsoft.com/office/drawing/2014/main" id="{8F492187-16BD-4161-85F9-71AC3BF50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527" y="836712"/>
            <a:ext cx="5486946" cy="5256000"/>
          </a:xfrm>
          <a:prstGeom prst="rect">
            <a:avLst/>
          </a:prstGeom>
        </p:spPr>
      </p:pic>
      <p:sp>
        <p:nvSpPr>
          <p:cNvPr id="35" name="Rectangle 3">
            <a:extLst>
              <a:ext uri="{FF2B5EF4-FFF2-40B4-BE49-F238E27FC236}">
                <a16:creationId xmlns:a16="http://schemas.microsoft.com/office/drawing/2014/main" id="{9BFB905D-E0D2-4F5C-9F14-44DB89CF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2000"/>
            <a:ext cx="82296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00FF"/>
                </a:solidFill>
                <a:latin typeface="Calibri" panose="020F0502020204030204" pitchFamily="34" charset="0"/>
              </a:rPr>
              <a:t>Our SDL Construction</a:t>
            </a:r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D29A592C-B9EF-4C52-AF74-7F7247A5E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720000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C84264B-DE5C-42BD-9338-E6D7CAED4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00" y="6048000"/>
            <a:ext cx="8460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In this work, we show that such a feedback system can be operated as an optical priority queue under a simple priority-based routing policy.</a:t>
            </a:r>
            <a:endParaRPr lang="en-US" altLang="zh-TW" dirty="0">
              <a:latin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225009A-2B6D-411F-B34C-44EE6653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30</a:t>
            </a:fld>
            <a:endParaRPr lang="zh-TW" alt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0F1CC7A-418D-4322-A646-DAB063A48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0" y="763200"/>
            <a:ext cx="2880000" cy="432000"/>
          </a:xfrm>
          <a:prstGeom prst="rect">
            <a:avLst/>
          </a:prstGeom>
          <a:noFill/>
          <a:ln w="38100"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k groups of FIFO multiplexers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with delay one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FB1FCF2E-2C34-439B-A5CB-E41673AE7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0" y="5507447"/>
            <a:ext cx="2880000" cy="432000"/>
          </a:xfrm>
          <a:prstGeom prst="rect">
            <a:avLst/>
          </a:prstGeom>
          <a:noFill/>
          <a:ln w="38100"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A (kmn+2) × (kmn+2) switch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7F6C427-92A7-4ACB-816D-2D179442C9D8}"/>
              </a:ext>
            </a:extLst>
          </p:cNvPr>
          <p:cNvSpPr/>
          <p:nvPr/>
        </p:nvSpPr>
        <p:spPr>
          <a:xfrm>
            <a:off x="3600000" y="800708"/>
            <a:ext cx="1944000" cy="201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Straight Arrow Connector 12">
            <a:extLst>
              <a:ext uri="{FF2B5EF4-FFF2-40B4-BE49-F238E27FC236}">
                <a16:creationId xmlns:a16="http://schemas.microsoft.com/office/drawing/2014/main" id="{DCF3D3FB-FAF0-46EE-B781-D176059B4ED0}"/>
              </a:ext>
            </a:extLst>
          </p:cNvPr>
          <p:cNvCxnSpPr>
            <a:cxnSpLocks/>
          </p:cNvCxnSpPr>
          <p:nvPr/>
        </p:nvCxnSpPr>
        <p:spPr>
          <a:xfrm flipV="1">
            <a:off x="2915872" y="5651171"/>
            <a:ext cx="504000" cy="72276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E274C4E8-DAF1-41A8-B68E-BD6396A8C6A6}"/>
              </a:ext>
            </a:extLst>
          </p:cNvPr>
          <p:cNvSpPr/>
          <p:nvPr/>
        </p:nvSpPr>
        <p:spPr>
          <a:xfrm>
            <a:off x="3492000" y="2989993"/>
            <a:ext cx="2160000" cy="2700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Straight Arrow Connector 12">
            <a:extLst>
              <a:ext uri="{FF2B5EF4-FFF2-40B4-BE49-F238E27FC236}">
                <a16:creationId xmlns:a16="http://schemas.microsoft.com/office/drawing/2014/main" id="{0990C0BB-4599-4320-984D-53A14E637C5C}"/>
              </a:ext>
            </a:extLst>
          </p:cNvPr>
          <p:cNvCxnSpPr>
            <a:cxnSpLocks/>
          </p:cNvCxnSpPr>
          <p:nvPr/>
        </p:nvCxnSpPr>
        <p:spPr>
          <a:xfrm>
            <a:off x="2930400" y="842400"/>
            <a:ext cx="597484" cy="30316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572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33" grpId="0" animBg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9BFB905D-E0D2-4F5C-9F14-44DB89CF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2000"/>
            <a:ext cx="82296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00FF"/>
                </a:solidFill>
                <a:latin typeface="Calibri" panose="020F0502020204030204" pitchFamily="34" charset="0"/>
              </a:rPr>
              <a:t>Our SDL Construction</a:t>
            </a:r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D29A592C-B9EF-4C52-AF74-7F7247A5E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720000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1FC0765-B41E-4B7F-B040-271477D92D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2" y="936003"/>
            <a:ext cx="1544228" cy="189257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5B17ED8-0AC2-4438-ABD1-33771A88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31</a:t>
            </a:fld>
            <a:endParaRPr lang="zh-TW" altLang="en-US" dirty="0"/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8A551096-C252-4199-932B-E1B2155EF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711" y="1126800"/>
            <a:ext cx="8352000" cy="1104000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58E261A3-62DE-4DD6-9C68-F5CDE8072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713" y="2224800"/>
            <a:ext cx="8352000" cy="4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1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The idea behind the priority-based routing policy&#10;is to associate with each group of FIFO multiplexers with delay one&#10;a unique range of buffering tags.&#10;\end{itemize}&#10;\end{document}" title="IguanaTex Bitmap Display">
            <a:extLst>
              <a:ext uri="{FF2B5EF4-FFF2-40B4-BE49-F238E27FC236}">
                <a16:creationId xmlns:a16="http://schemas.microsoft.com/office/drawing/2014/main" id="{E5F0BAE8-A6E7-428E-ABCC-322F2ED3F9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8" y="936002"/>
            <a:ext cx="8306742" cy="481371"/>
          </a:xfrm>
          <a:prstGeom prst="rect">
            <a:avLst/>
          </a:prstGeom>
        </p:spPr>
      </p:pic>
      <p:sp>
        <p:nvSpPr>
          <p:cNvPr id="35" name="Rectangle 3">
            <a:extLst>
              <a:ext uri="{FF2B5EF4-FFF2-40B4-BE49-F238E27FC236}">
                <a16:creationId xmlns:a16="http://schemas.microsoft.com/office/drawing/2014/main" id="{9BFB905D-E0D2-4F5C-9F14-44DB89CF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2000"/>
            <a:ext cx="82296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00FF"/>
                </a:solidFill>
                <a:latin typeface="Calibri" panose="020F0502020204030204" pitchFamily="34" charset="0"/>
              </a:rPr>
              <a:t>Priority-based routing policy</a:t>
            </a:r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D29A592C-B9EF-4C52-AF74-7F7247A5E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720000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BCD2B0-57BC-44D3-A912-7D2328D9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32</a:t>
            </a:fld>
            <a:endParaRPr lang="zh-TW" altLang="en-US" dirty="0"/>
          </a:p>
        </p:txBody>
      </p:sp>
      <p:pic>
        <p:nvPicPr>
          <p:cNvPr id="15" name="圖片 14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Packets that have to be buffered in the queue and have buffering tags in a specific range&#10;are routed to the group of FIFO multiplexers with delay one&#10;associated with that specific range of buffering tags.&#10;\end{itemize}&#10;\end{document}" title="IguanaTex Bitmap Display">
            <a:extLst>
              <a:ext uri="{FF2B5EF4-FFF2-40B4-BE49-F238E27FC236}">
                <a16:creationId xmlns:a16="http://schemas.microsoft.com/office/drawing/2014/main" id="{35F5C203-CDCE-4218-B784-8F31E5500E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1634400"/>
            <a:ext cx="8291657" cy="754286"/>
          </a:xfrm>
          <a:prstGeom prst="rect">
            <a:avLst/>
          </a:prstGeom>
        </p:spPr>
      </p:pic>
      <p:pic>
        <p:nvPicPr>
          <p:cNvPr id="20" name="圖片 19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Furthermore, packets routed to each group of FIFO multiplexers with delay one&#10;are distributed to the FIFO multiplexers with delay one in each group&#10;in a {\color{blue}round-robin} manner&#10;so that load balancing can be achieved &#10;among the FIFO multiplexers with delay one in each group&#10;and the buffering capacity of the FIFO multiplexers with delay one&#10;can be fully utilized.&#10;\end{itemize}&#10;\end{document}" title="IguanaTex Bitmap Display">
            <a:extLst>
              <a:ext uri="{FF2B5EF4-FFF2-40B4-BE49-F238E27FC236}">
                <a16:creationId xmlns:a16="http://schemas.microsoft.com/office/drawing/2014/main" id="{5C632632-5EEC-4400-AB0E-5B49BC26192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606400"/>
            <a:ext cx="8290285" cy="13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2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Specifically, let {\color{blue}$U_k$} be the targeted buffer size&#10;of the optical priority queue in our construction.&#10;Partition the set $\Psi=\{1,2,\ldots,U_k\}$ of buffering tags&#10;into $k$ pairwise disjoint nonempty subsets&#10;{\color{blue}$\Psi_i=\{U_{i-1}+1,U_{i-1}+2,\ldots,U_i\}$, $i=1,2,\ldots,k$,}&#10;where&#10;\beq{contiguity condition-2}&#10;{\color{blue}U_0=0&lt;U_1&lt;U_2&lt;\cdots&lt;U_k.} \nn&#10;\eeq&#10;\end{itemize}&#10;\end{document}" title="IguanaTex Bitmap Display">
            <a:extLst>
              <a:ext uri="{FF2B5EF4-FFF2-40B4-BE49-F238E27FC236}">
                <a16:creationId xmlns:a16="http://schemas.microsoft.com/office/drawing/2014/main" id="{4156EA2B-AC1F-43D3-A988-6443C58714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8" y="936002"/>
            <a:ext cx="8294399" cy="1248000"/>
          </a:xfrm>
          <a:prstGeom prst="rect">
            <a:avLst/>
          </a:prstGeom>
        </p:spPr>
      </p:pic>
      <p:sp>
        <p:nvSpPr>
          <p:cNvPr id="35" name="Rectangle 3">
            <a:extLst>
              <a:ext uri="{FF2B5EF4-FFF2-40B4-BE49-F238E27FC236}">
                <a16:creationId xmlns:a16="http://schemas.microsoft.com/office/drawing/2014/main" id="{9BFB905D-E0D2-4F5C-9F14-44DB89CF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2000"/>
            <a:ext cx="82296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00FF"/>
                </a:solidFill>
                <a:latin typeface="Calibri" panose="020F0502020204030204" pitchFamily="34" charset="0"/>
              </a:rPr>
              <a:t>Priority-based routing policy</a:t>
            </a:r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D29A592C-B9EF-4C52-AF74-7F7247A5E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720000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BCD2B0-57BC-44D3-A912-7D2328D9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33</a:t>
            </a:fld>
            <a:endParaRPr lang="zh-TW" altLang="en-US" dirty="0"/>
          </a:p>
        </p:txBody>
      </p:sp>
      <p:pic>
        <p:nvPicPr>
          <p:cNvPr id="16" name="圖片 15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The $i^{\textrm{th}}$ group of FIFO multiplexers with delay one&#10;is associated with the set $\Psi_i$ of buffering tags for $i=1,2,\ldots,k$.&#10;It is clear that $|\Psi_i|=U_i-U_{i-1}$ for $i=1,2,\ldots,k$ and&#10;\beq{contiguity condition-3}&#10;{\color{blue}U_i=\sum_{j=1}^{i}|\Psi_j| \textrm{ for } i=1,2,\ldots,k.} \nn&#10;\eeq&#10;\end{itemize}&#10;\end{document}" title="IguanaTex Bitmap Display">
            <a:extLst>
              <a:ext uri="{FF2B5EF4-FFF2-40B4-BE49-F238E27FC236}">
                <a16:creationId xmlns:a16="http://schemas.microsoft.com/office/drawing/2014/main" id="{957A49A8-DCCE-4B21-8700-1E6FD90271C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401200"/>
            <a:ext cx="8306742" cy="1704686"/>
          </a:xfrm>
          <a:prstGeom prst="rect">
            <a:avLst/>
          </a:prstGeom>
        </p:spPr>
      </p:pic>
      <p:pic>
        <p:nvPicPr>
          <p:cNvPr id="31" name="圖片 30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Let {\color{blue}$L_i=U_{i-1}+1$} so that we can write {\color{blue}$\Psi_i=\{L_i,L_i+1,\ldots,U_i\}$ for $i=1,2,\ldots,k$.}&#10;Note that $L_1=U_0+1=1$ and $L_i\leq U_i$ for $i=1,2,\ldots,k$.&#10;\end{itemize}&#10;\end{document}" title="IguanaTex Bitmap Display">
            <a:extLst>
              <a:ext uri="{FF2B5EF4-FFF2-40B4-BE49-F238E27FC236}">
                <a16:creationId xmlns:a16="http://schemas.microsoft.com/office/drawing/2014/main" id="{6FD9724B-FB4F-4DF8-BDCD-DC28A36EAB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4323600"/>
            <a:ext cx="8273828" cy="489600"/>
          </a:xfrm>
          <a:prstGeom prst="rect">
            <a:avLst/>
          </a:prstGeom>
        </p:spPr>
      </p:pic>
      <p:pic>
        <p:nvPicPr>
          <p:cNvPr id="33" name="圖片 32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At the {\color{blue}beginning} of time $t$,&#10;we assign a tag $i$ to a packet&#10;if it is the $i^{\rm{th}}$ highest priority packet&#10;among all of the packets in the queue at time $t$,&#10;and we operate the crossbar switch according to the following priority-based routing policy&#10;for all $t\geq 1$.&#10;\end{itemize}&#10;\end{document}" title="IguanaTex Bitmap Display">
            <a:extLst>
              <a:ext uri="{FF2B5EF4-FFF2-40B4-BE49-F238E27FC236}">
                <a16:creationId xmlns:a16="http://schemas.microsoft.com/office/drawing/2014/main" id="{4F9A2691-C1E6-4840-86B3-6A592EDDC7A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5029200"/>
            <a:ext cx="8294399" cy="7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45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{\bf (R1) Departure packets:}&#10;If there is a {\color{blue}departure request} from the controller&#10;and there are packets in the queue at time $t$,&#10;then {\color{blue}the highest priority packet} (if any)&#10;among all of the packets from the arrival link or the $m$ output links&#10;of the first group of FIFO multiplexers with delay one at time $t$&#10;is routed to the {\color{blue}departure link}.&#10;Otherwise, no packet is routed to the departure link at time $t$.&#10;\end{itemize}&#10;\end{document}" title="IguanaTex Bitmap Display">
            <a:extLst>
              <a:ext uri="{FF2B5EF4-FFF2-40B4-BE49-F238E27FC236}">
                <a16:creationId xmlns:a16="http://schemas.microsoft.com/office/drawing/2014/main" id="{5615C8F1-FDF7-413A-9CC5-7D1B642875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0" y="936000"/>
            <a:ext cx="8291657" cy="1308343"/>
          </a:xfrm>
          <a:prstGeom prst="rect">
            <a:avLst/>
          </a:prstGeom>
        </p:spPr>
      </p:pic>
      <p:sp>
        <p:nvSpPr>
          <p:cNvPr id="35" name="Rectangle 3">
            <a:extLst>
              <a:ext uri="{FF2B5EF4-FFF2-40B4-BE49-F238E27FC236}">
                <a16:creationId xmlns:a16="http://schemas.microsoft.com/office/drawing/2014/main" id="{9BFB905D-E0D2-4F5C-9F14-44DB89CF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2000"/>
            <a:ext cx="82296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00FF"/>
                </a:solidFill>
                <a:latin typeface="Calibri" panose="020F0502020204030204" pitchFamily="34" charset="0"/>
              </a:rPr>
              <a:t>Priority-based routing policy</a:t>
            </a:r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D29A592C-B9EF-4C52-AF74-7F7247A5E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720000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BCD2B0-57BC-44D3-A912-7D2328D9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34</a:t>
            </a:fld>
            <a:endParaRPr lang="zh-TW" altLang="en-US" dirty="0"/>
          </a:p>
        </p:txBody>
      </p:sp>
      <p:pic>
        <p:nvPicPr>
          <p:cNvPr id="18" name="圖片 17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{\bf (R2) Loss packets:}&#10;If there is a {\color{blue}buffer overflow} at time $t$,&#10;then {\color{blue}the lowest priority packet} (if any)&#10;among all of the packets from the arrival link or the $m$ output links&#10;of the last group of FIFO multiplexers with delay one at time $t$&#10;is routed to {\color{blue}the loss link}.&#10;Otherwise, no packet is routed to the loss link at time $t$.&#10;\end{itemize}&#10;\end{document}" title="IguanaTex Bitmap Display">
            <a:extLst>
              <a:ext uri="{FF2B5EF4-FFF2-40B4-BE49-F238E27FC236}">
                <a16:creationId xmlns:a16="http://schemas.microsoft.com/office/drawing/2014/main" id="{26E39807-A75E-49F2-89CC-F833491FC61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458800"/>
            <a:ext cx="8306742" cy="1035428"/>
          </a:xfrm>
          <a:prstGeom prst="rect">
            <a:avLst/>
          </a:prstGeom>
        </p:spPr>
      </p:pic>
      <p:pic>
        <p:nvPicPr>
          <p:cNvPr id="27" name="圖片 26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{\bf (R3) Round-robin routing at the $k$ groups of FIFO multiplexers with delay one:}&#10;{\color{blue}The other packets},&#10;i.e., the packets not routed to the departure link&#10;according to (R1) or the loss link according to (R2),&#10;have to be stored in the buffer of the queue at time $t$.&#10;For this, we assign a buffering tag $i$ to such a packet&#10;if it is the $i^{\rm{th}}$ highest priority packet&#10;among all of the packets that have to be buffered in the queue at time $t$.&#10;The packets at the input links of the crossbar switch&#10;that have to be buffered in the queue at time $t$&#10;and have buffering tags belonging to the set {\color{blue}$\Psi_i$} are routed to&#10;{\color{blue}the $i^{\textrm{th}}$ group of FIFO multiplexers with delay one} at time $t$ in a {\color{blue}round-robin} manner&#10;so that load balancing can be achieved among the $m$ FIFO multiplexers with delay one&#10;in the $i^{\textrm{th}}$ group for all $i=1,2,\ldots,k$.&#10;\end{itemize}&#10;\end{document}" title="IguanaTex Bitmap Display">
            <a:extLst>
              <a:ext uri="{FF2B5EF4-FFF2-40B4-BE49-F238E27FC236}">
                <a16:creationId xmlns:a16="http://schemas.microsoft.com/office/drawing/2014/main" id="{3E7BABA9-4CD4-4616-8D0F-3D78014F08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711600"/>
            <a:ext cx="8293028" cy="26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25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形 5">
            <a:extLst>
              <a:ext uri="{FF2B5EF4-FFF2-40B4-BE49-F238E27FC236}">
                <a16:creationId xmlns:a16="http://schemas.microsoft.com/office/drawing/2014/main" id="{778D87A8-FF7F-458E-9F90-28F216A5B3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4366800"/>
            <a:ext cx="6480000" cy="2398110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02D984A2-65BE-478B-81DB-AB8CD28842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3438000"/>
            <a:ext cx="6480000" cy="928630"/>
          </a:xfrm>
          <a:prstGeom prst="rect">
            <a:avLst/>
          </a:prstGeom>
        </p:spPr>
      </p:pic>
      <p:pic>
        <p:nvPicPr>
          <p:cNvPr id="20" name="圖片 19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{\bf (R3) (cont'd):}&#10;Specifically, consider the $i^{\textrm{th}}$ group, where $1\leq i\leq k$.&#10;We call arrival link $\ell$ of the $j^{\textrm{th}}$ FIFO multiplexer with delay one&#10;in the $i^{\textrm{th}}$ group the $((\ell-1)m+j-1)^{\textrm{th}}$ input link&#10;of the $i^{\textrm{th}}$ group for $j=1,2,\ldots,m$ and $\ell=1,2,\ldots,n$.&#10;As such, the inputs of the $i^{\textrm{th}}$ group are numbered from 0 to $mn-1$.\\&#10;Let $u_i(0)=0$.&#10;At time $t\geq 1$, if there are $r_i(t)$ packets routed to the $i^{\textrm{th}}$ group,&#10;then they are routed to the $(u_i(t-1)\mod mn)^{\textrm{th}}$,&#10;$((u_i(t-1)+1)\mod mn)^{\textrm{th}},\ldots$, $((u_i(t-1)+r_i(t)-1)\mod mn)^{\textrm{th}}$&#10;input links of the $i^{\textrm{th}}$ group in the order of increasing buffering tags,&#10;and we update $u_i(t)$ as $u_i(t)=(u_i(t-1)+r_i(t))\mod mn$.&#10;\end{itemize}&#10;\end{document}" title="IguanaTex Bitmap Display">
            <a:extLst>
              <a:ext uri="{FF2B5EF4-FFF2-40B4-BE49-F238E27FC236}">
                <a16:creationId xmlns:a16="http://schemas.microsoft.com/office/drawing/2014/main" id="{201BF8DE-873E-4CC2-BD61-507AEA91D3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8" y="936000"/>
            <a:ext cx="8295771" cy="2164114"/>
          </a:xfrm>
          <a:prstGeom prst="rect">
            <a:avLst/>
          </a:prstGeom>
        </p:spPr>
      </p:pic>
      <p:sp>
        <p:nvSpPr>
          <p:cNvPr id="35" name="Rectangle 3">
            <a:extLst>
              <a:ext uri="{FF2B5EF4-FFF2-40B4-BE49-F238E27FC236}">
                <a16:creationId xmlns:a16="http://schemas.microsoft.com/office/drawing/2014/main" id="{9BFB905D-E0D2-4F5C-9F14-44DB89CF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2000"/>
            <a:ext cx="82296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00FF"/>
                </a:solidFill>
                <a:latin typeface="Calibri" panose="020F0502020204030204" pitchFamily="34" charset="0"/>
              </a:rPr>
              <a:t>Priority-based routing policy</a:t>
            </a:r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D29A592C-B9EF-4C52-AF74-7F7247A5E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720000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BCD2B0-57BC-44D3-A912-7D2328D9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35</a:t>
            </a:fld>
            <a:endParaRPr lang="zh-TW" altLang="en-US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E27DF987-EB7A-491E-81AA-2C77A0001F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8" y="3207600"/>
            <a:ext cx="2332800" cy="229029"/>
          </a:xfrm>
          <a:prstGeom prst="rect">
            <a:avLst/>
          </a:prstGeom>
        </p:spPr>
      </p:pic>
      <p:cxnSp>
        <p:nvCxnSpPr>
          <p:cNvPr id="46" name="Straight Arrow Connector 12 1">
            <a:extLst>
              <a:ext uri="{FF2B5EF4-FFF2-40B4-BE49-F238E27FC236}">
                <a16:creationId xmlns:a16="http://schemas.microsoft.com/office/drawing/2014/main" id="{93287402-538C-490E-B84F-90649B3023B9}"/>
              </a:ext>
            </a:extLst>
          </p:cNvPr>
          <p:cNvCxnSpPr>
            <a:cxnSpLocks/>
          </p:cNvCxnSpPr>
          <p:nvPr/>
        </p:nvCxnSpPr>
        <p:spPr>
          <a:xfrm flipH="1">
            <a:off x="6264188" y="6454800"/>
            <a:ext cx="360000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圖片 52">
            <a:extLst>
              <a:ext uri="{FF2B5EF4-FFF2-40B4-BE49-F238E27FC236}">
                <a16:creationId xmlns:a16="http://schemas.microsoft.com/office/drawing/2014/main" id="{15D769FB-6660-4133-86B4-2052C0EC06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6336000"/>
            <a:ext cx="1265828" cy="237257"/>
          </a:xfrm>
          <a:prstGeom prst="rect">
            <a:avLst/>
          </a:prstGeom>
        </p:spPr>
      </p:pic>
      <p:cxnSp>
        <p:nvCxnSpPr>
          <p:cNvPr id="54" name="Straight Arrow Connector 12 2">
            <a:extLst>
              <a:ext uri="{FF2B5EF4-FFF2-40B4-BE49-F238E27FC236}">
                <a16:creationId xmlns:a16="http://schemas.microsoft.com/office/drawing/2014/main" id="{A5C41AFC-A694-4BAD-AF77-585907626BCD}"/>
              </a:ext>
            </a:extLst>
          </p:cNvPr>
          <p:cNvCxnSpPr>
            <a:cxnSpLocks/>
          </p:cNvCxnSpPr>
          <p:nvPr/>
        </p:nvCxnSpPr>
        <p:spPr>
          <a:xfrm flipH="1">
            <a:off x="6264188" y="6264000"/>
            <a:ext cx="360000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圖片 70">
            <a:extLst>
              <a:ext uri="{FF2B5EF4-FFF2-40B4-BE49-F238E27FC236}">
                <a16:creationId xmlns:a16="http://schemas.microsoft.com/office/drawing/2014/main" id="{2FD5541A-62E2-41FA-A2C7-384F65B7837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6145200"/>
            <a:ext cx="1263085" cy="237257"/>
          </a:xfrm>
          <a:prstGeom prst="rect">
            <a:avLst/>
          </a:prstGeom>
        </p:spPr>
      </p:pic>
      <p:cxnSp>
        <p:nvCxnSpPr>
          <p:cNvPr id="56" name="Straight Arrow Connector 12 3">
            <a:extLst>
              <a:ext uri="{FF2B5EF4-FFF2-40B4-BE49-F238E27FC236}">
                <a16:creationId xmlns:a16="http://schemas.microsoft.com/office/drawing/2014/main" id="{A2281238-287D-4AA8-8CD8-A3367175DC7C}"/>
              </a:ext>
            </a:extLst>
          </p:cNvPr>
          <p:cNvCxnSpPr>
            <a:cxnSpLocks/>
          </p:cNvCxnSpPr>
          <p:nvPr/>
        </p:nvCxnSpPr>
        <p:spPr>
          <a:xfrm flipH="1">
            <a:off x="6264188" y="6069600"/>
            <a:ext cx="360000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圖片 72">
            <a:extLst>
              <a:ext uri="{FF2B5EF4-FFF2-40B4-BE49-F238E27FC236}">
                <a16:creationId xmlns:a16="http://schemas.microsoft.com/office/drawing/2014/main" id="{2195F52B-D136-4FB0-8141-A665102CDE1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5950800"/>
            <a:ext cx="1268571" cy="237257"/>
          </a:xfrm>
          <a:prstGeom prst="rect">
            <a:avLst/>
          </a:prstGeom>
        </p:spPr>
      </p:pic>
      <p:cxnSp>
        <p:nvCxnSpPr>
          <p:cNvPr id="59" name="Straight Arrow Connector 12 4">
            <a:extLst>
              <a:ext uri="{FF2B5EF4-FFF2-40B4-BE49-F238E27FC236}">
                <a16:creationId xmlns:a16="http://schemas.microsoft.com/office/drawing/2014/main" id="{672AB3CD-B3E6-480F-ACD8-D4334753BEF2}"/>
              </a:ext>
            </a:extLst>
          </p:cNvPr>
          <p:cNvCxnSpPr>
            <a:cxnSpLocks/>
          </p:cNvCxnSpPr>
          <p:nvPr/>
        </p:nvCxnSpPr>
        <p:spPr>
          <a:xfrm flipH="1">
            <a:off x="6264188" y="5878800"/>
            <a:ext cx="360000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圖片 74">
            <a:extLst>
              <a:ext uri="{FF2B5EF4-FFF2-40B4-BE49-F238E27FC236}">
                <a16:creationId xmlns:a16="http://schemas.microsoft.com/office/drawing/2014/main" id="{8F4B455B-18E4-4D3F-895A-16020F6F2C4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5760000"/>
            <a:ext cx="1265828" cy="237257"/>
          </a:xfrm>
          <a:prstGeom prst="rect">
            <a:avLst/>
          </a:prstGeom>
        </p:spPr>
      </p:pic>
      <p:cxnSp>
        <p:nvCxnSpPr>
          <p:cNvPr id="61" name="Straight Arrow Connector 12 5">
            <a:extLst>
              <a:ext uri="{FF2B5EF4-FFF2-40B4-BE49-F238E27FC236}">
                <a16:creationId xmlns:a16="http://schemas.microsoft.com/office/drawing/2014/main" id="{2F544120-BB34-480E-AF9E-6E6F00FC5450}"/>
              </a:ext>
            </a:extLst>
          </p:cNvPr>
          <p:cNvCxnSpPr>
            <a:cxnSpLocks/>
          </p:cNvCxnSpPr>
          <p:nvPr/>
        </p:nvCxnSpPr>
        <p:spPr>
          <a:xfrm flipH="1">
            <a:off x="6264188" y="5493600"/>
            <a:ext cx="360000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圖片 76">
            <a:extLst>
              <a:ext uri="{FF2B5EF4-FFF2-40B4-BE49-F238E27FC236}">
                <a16:creationId xmlns:a16="http://schemas.microsoft.com/office/drawing/2014/main" id="{AE0FF115-473C-44B4-9FF5-13AE008A1B9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5374800"/>
            <a:ext cx="1254857" cy="237257"/>
          </a:xfrm>
          <a:prstGeom prst="rect">
            <a:avLst/>
          </a:prstGeom>
        </p:spPr>
      </p:pic>
      <p:cxnSp>
        <p:nvCxnSpPr>
          <p:cNvPr id="63" name="Straight Arrow Connector 12 6">
            <a:extLst>
              <a:ext uri="{FF2B5EF4-FFF2-40B4-BE49-F238E27FC236}">
                <a16:creationId xmlns:a16="http://schemas.microsoft.com/office/drawing/2014/main" id="{34B48116-F0BE-43F9-81E9-87CB25B0B2C7}"/>
              </a:ext>
            </a:extLst>
          </p:cNvPr>
          <p:cNvCxnSpPr>
            <a:cxnSpLocks/>
          </p:cNvCxnSpPr>
          <p:nvPr/>
        </p:nvCxnSpPr>
        <p:spPr>
          <a:xfrm flipH="1">
            <a:off x="6264000" y="5299200"/>
            <a:ext cx="360000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12 7">
            <a:extLst>
              <a:ext uri="{FF2B5EF4-FFF2-40B4-BE49-F238E27FC236}">
                <a16:creationId xmlns:a16="http://schemas.microsoft.com/office/drawing/2014/main" id="{CD965757-C7F5-46BB-819A-6F561B3DC24F}"/>
              </a:ext>
            </a:extLst>
          </p:cNvPr>
          <p:cNvCxnSpPr>
            <a:cxnSpLocks/>
          </p:cNvCxnSpPr>
          <p:nvPr/>
        </p:nvCxnSpPr>
        <p:spPr>
          <a:xfrm flipH="1">
            <a:off x="6264000" y="5108400"/>
            <a:ext cx="360000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12 8">
            <a:extLst>
              <a:ext uri="{FF2B5EF4-FFF2-40B4-BE49-F238E27FC236}">
                <a16:creationId xmlns:a16="http://schemas.microsoft.com/office/drawing/2014/main" id="{63C38606-1A23-426C-B47A-AF0ADFE1D7AA}"/>
              </a:ext>
            </a:extLst>
          </p:cNvPr>
          <p:cNvCxnSpPr>
            <a:cxnSpLocks/>
          </p:cNvCxnSpPr>
          <p:nvPr/>
        </p:nvCxnSpPr>
        <p:spPr>
          <a:xfrm flipH="1">
            <a:off x="6264000" y="4914000"/>
            <a:ext cx="360000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圖片 78">
            <a:extLst>
              <a:ext uri="{FF2B5EF4-FFF2-40B4-BE49-F238E27FC236}">
                <a16:creationId xmlns:a16="http://schemas.microsoft.com/office/drawing/2014/main" id="{F21D94C7-9C20-473C-B036-F2D63DE74FD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5180400"/>
            <a:ext cx="1265828" cy="237257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0EA440AB-5EDD-4AC3-8D64-DD5E7285B8D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4989600"/>
            <a:ext cx="1263085" cy="237257"/>
          </a:xfrm>
          <a:prstGeom prst="rect">
            <a:avLst/>
          </a:prstGeom>
        </p:spPr>
      </p:pic>
      <p:pic>
        <p:nvPicPr>
          <p:cNvPr id="83" name="圖片 82">
            <a:extLst>
              <a:ext uri="{FF2B5EF4-FFF2-40B4-BE49-F238E27FC236}">
                <a16:creationId xmlns:a16="http://schemas.microsoft.com/office/drawing/2014/main" id="{C8A3A2CB-C34A-4C31-A4C9-2D5B07C0229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4795200"/>
            <a:ext cx="1261714" cy="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72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{\bf (R3) (cont'd):}&#10;Specifically, consider the $i^{\textrm{th}}$ group, where $1\leq i\leq k$.&#10;We call arrival link $\ell$ of the $j^{\textrm{th}}$ FIFO multiplexer with delay one&#10;in the $i^{\textrm{th}}$ group the $((\ell-1)m+j-1)^{\textrm{th}}$ input link&#10;of the $i^{\textrm{th}}$ group for $j=1,2,\ldots,m$ and $\ell=1,2,\ldots,n$.&#10;As such, the inputs of the $i^{\textrm{th}}$ group are numbered from 0 to $mn-1$.\\&#10;Let $u_i(0)=0$.&#10;At time $t\geq 1$, if there are $r_i(t)$ packets routed to the $i^{\textrm{th}}$ group,&#10;then they are routed to the $(u_i(t-1)\mod mn)^{\textrm{th}}$,&#10;$((u_i(t-1)+1)\mod mn)^{\textrm{th}},\ldots$, $((u_i(t-1)+r_i(t)-1)\mod mn)^{\textrm{th}}$&#10;input links of the $i^{\textrm{th}}$ group in the order of increasing buffering tags,&#10;and we update $u_i(t)$ as $u_i(t)=(u_i(t-1)+r_i(t))\mod mn$.&#10;\end{itemize}&#10;\end{document}" title="IguanaTex Bitmap Display">
            <a:extLst>
              <a:ext uri="{FF2B5EF4-FFF2-40B4-BE49-F238E27FC236}">
                <a16:creationId xmlns:a16="http://schemas.microsoft.com/office/drawing/2014/main" id="{201BF8DE-873E-4CC2-BD61-507AEA91D3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8" y="936000"/>
            <a:ext cx="8295771" cy="2164114"/>
          </a:xfrm>
          <a:prstGeom prst="rect">
            <a:avLst/>
          </a:prstGeom>
        </p:spPr>
      </p:pic>
      <p:sp>
        <p:nvSpPr>
          <p:cNvPr id="35" name="Rectangle 3">
            <a:extLst>
              <a:ext uri="{FF2B5EF4-FFF2-40B4-BE49-F238E27FC236}">
                <a16:creationId xmlns:a16="http://schemas.microsoft.com/office/drawing/2014/main" id="{9BFB905D-E0D2-4F5C-9F14-44DB89CF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2000"/>
            <a:ext cx="82296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00FF"/>
                </a:solidFill>
                <a:latin typeface="Calibri" panose="020F0502020204030204" pitchFamily="34" charset="0"/>
              </a:rPr>
              <a:t>Priority-based routing policy</a:t>
            </a:r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D29A592C-B9EF-4C52-AF74-7F7247A5E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720000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BCD2B0-57BC-44D3-A912-7D2328D9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36</a:t>
            </a:fld>
            <a:endParaRPr lang="zh-TW" altLang="en-US" dirty="0"/>
          </a:p>
        </p:txBody>
      </p:sp>
      <p:pic>
        <p:nvPicPr>
          <p:cNvPr id="15" name="圖片 14" descr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It is clear that $u_i(t)$ is the index of the input link of the $i^{\textrm{th}}$ group&#10;that will be firstly used by the packets routed to the $i^{\textrm{th}}$ group at time $t$.&#10;\end{itemize}&#10;\end{document}" title="IguanaTex Bitmap Display">
            <a:extLst>
              <a:ext uri="{FF2B5EF4-FFF2-40B4-BE49-F238E27FC236}">
                <a16:creationId xmlns:a16="http://schemas.microsoft.com/office/drawing/2014/main" id="{EF060F44-75A8-4176-B512-6A1F6EE335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8" y="3207600"/>
            <a:ext cx="8294399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9BFB905D-E0D2-4F5C-9F14-44DB89CF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2000"/>
            <a:ext cx="82296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00FF"/>
                </a:solidFill>
                <a:latin typeface="Calibri" panose="020F0502020204030204" pitchFamily="34" charset="0"/>
              </a:rPr>
              <a:t>Our SDL Construction</a:t>
            </a:r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D29A592C-B9EF-4C52-AF74-7F7247A5E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720000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942D273-0E4F-4CDD-9436-8338B7110B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1" y="936000"/>
            <a:ext cx="8626285" cy="445028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F6431C5-1083-4442-A05B-F4E5C5B2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307944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4283AB-B52A-475F-B588-3EFFA7512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00A9C3-9497-43F4-83BF-646BAD9862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55000" cy="4525963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Motivation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Definition of Priority Queues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Operations of a Priority Queue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Our SDL Construction</a:t>
            </a:r>
          </a:p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An Example of Our SDL Construction</a:t>
            </a:r>
          </a:p>
        </p:txBody>
      </p:sp>
      <p:sp>
        <p:nvSpPr>
          <p:cNvPr id="4100" name="Line 7">
            <a:extLst>
              <a:ext uri="{FF2B5EF4-FFF2-40B4-BE49-F238E27FC236}">
                <a16:creationId xmlns:a16="http://schemas.microsoft.com/office/drawing/2014/main" id="{1A291543-5F1C-4D7A-9CB6-38F567C8D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12E10C7-446C-4F77-908B-58E255AB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6F6E-C6CD-4C8D-B9D6-685B9C09DE49}" type="slidenum">
              <a:rPr lang="en-US" altLang="zh-TW" smtClean="0"/>
              <a:pPr>
                <a:defRPr/>
              </a:pPr>
              <a:t>38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2431565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>
            <a:extLst>
              <a:ext uri="{FF2B5EF4-FFF2-40B4-BE49-F238E27FC236}">
                <a16:creationId xmlns:a16="http://schemas.microsoft.com/office/drawing/2014/main" id="{409C73C0-D327-4523-BE67-D61EEE327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42" name="Straight Arrow Connector 12">
            <a:extLst>
              <a:ext uri="{FF2B5EF4-FFF2-40B4-BE49-F238E27FC236}">
                <a16:creationId xmlns:a16="http://schemas.microsoft.com/office/drawing/2014/main" id="{D4EBEA72-48B1-4704-A9DD-CA6DA9EC16CA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3904950" y="590400"/>
            <a:ext cx="803850" cy="1476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2">
            <a:extLst>
              <a:ext uri="{FF2B5EF4-FFF2-40B4-BE49-F238E27FC236}">
                <a16:creationId xmlns:a16="http://schemas.microsoft.com/office/drawing/2014/main" id="{D7DE3C09-AC9E-481F-BC93-6705FCF4E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800" y="522000"/>
            <a:ext cx="438150" cy="432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k=3</a:t>
            </a:r>
          </a:p>
        </p:txBody>
      </p:sp>
      <p:cxnSp>
        <p:nvCxnSpPr>
          <p:cNvPr id="44" name="Straight Arrow Connector 12">
            <a:extLst>
              <a:ext uri="{FF2B5EF4-FFF2-40B4-BE49-F238E27FC236}">
                <a16:creationId xmlns:a16="http://schemas.microsoft.com/office/drawing/2014/main" id="{10C97C85-16B4-49D7-BE42-72DC515C4496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3904950" y="738000"/>
            <a:ext cx="803850" cy="8856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2">
            <a:extLst>
              <a:ext uri="{FF2B5EF4-FFF2-40B4-BE49-F238E27FC236}">
                <a16:creationId xmlns:a16="http://schemas.microsoft.com/office/drawing/2014/main" id="{27521620-603B-4187-9498-D5E2904F9019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3904950" y="738000"/>
            <a:ext cx="803850" cy="19188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D37C9A0-D8DD-4C4E-8EF9-705139F6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883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6" name="Object 22">
            <a:extLst>
              <a:ext uri="{FF2B5EF4-FFF2-40B4-BE49-F238E27FC236}">
                <a16:creationId xmlns:a16="http://schemas.microsoft.com/office/drawing/2014/main" id="{E184AD04-DD36-451E-8E5B-9E5157A735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8063" y="4006850"/>
          <a:ext cx="7716837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Visio" r:id="rId4" imgW="7716800" imgH="1527824" progId="Visio.Drawing.11">
                  <p:embed/>
                </p:oleObj>
              </mc:Choice>
              <mc:Fallback>
                <p:oleObj name="Visio" r:id="rId4" imgW="7716800" imgH="1527824" progId="Visio.Drawing.11">
                  <p:embed/>
                  <p:pic>
                    <p:nvPicPr>
                      <p:cNvPr id="1046" name="Object 22">
                        <a:extLst>
                          <a:ext uri="{FF2B5EF4-FFF2-40B4-BE49-F238E27FC236}">
                            <a16:creationId xmlns:a16="http://schemas.microsoft.com/office/drawing/2014/main" id="{E184AD04-DD36-451E-8E5B-9E5157A735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006850"/>
                        <a:ext cx="7716837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>
            <a:extLst>
              <a:ext uri="{FF2B5EF4-FFF2-40B4-BE49-F238E27FC236}">
                <a16:creationId xmlns:a16="http://schemas.microsoft.com/office/drawing/2014/main" id="{7ADFF988-D1C1-4710-9E2B-D1690CDEA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</a:rPr>
              <a:t>Motivation</a:t>
            </a:r>
          </a:p>
        </p:txBody>
      </p:sp>
      <p:sp>
        <p:nvSpPr>
          <p:cNvPr id="1029" name="Line 7">
            <a:extLst>
              <a:ext uri="{FF2B5EF4-FFF2-40B4-BE49-F238E27FC236}">
                <a16:creationId xmlns:a16="http://schemas.microsoft.com/office/drawing/2014/main" id="{2D99DB50-F0FC-46AE-B9E0-80C870AB2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" name="群組 18">
            <a:extLst>
              <a:ext uri="{FF2B5EF4-FFF2-40B4-BE49-F238E27FC236}">
                <a16:creationId xmlns:a16="http://schemas.microsoft.com/office/drawing/2014/main" id="{547F124F-7E5F-4EEF-AADF-7ADD0DAEBAC0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4859338"/>
            <a:ext cx="574675" cy="431800"/>
            <a:chOff x="4180213" y="4708477"/>
            <a:chExt cx="576064" cy="432048"/>
          </a:xfrm>
        </p:grpSpPr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9B9AE18A-E473-496F-94FA-1FEE7CFEF33C}"/>
                </a:ext>
              </a:extLst>
            </p:cNvPr>
            <p:cNvCxnSpPr/>
            <p:nvPr/>
          </p:nvCxnSpPr>
          <p:spPr bwMode="auto">
            <a:xfrm>
              <a:off x="4183396" y="4708477"/>
              <a:ext cx="572881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AC1536C7-3CDF-430E-B6C1-7AF03A7DF128}"/>
                </a:ext>
              </a:extLst>
            </p:cNvPr>
            <p:cNvCxnSpPr/>
            <p:nvPr/>
          </p:nvCxnSpPr>
          <p:spPr bwMode="auto">
            <a:xfrm flipV="1">
              <a:off x="4180213" y="4708477"/>
              <a:ext cx="576064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32">
            <a:extLst>
              <a:ext uri="{FF2B5EF4-FFF2-40B4-BE49-F238E27FC236}">
                <a16:creationId xmlns:a16="http://schemas.microsoft.com/office/drawing/2014/main" id="{79FBC6FA-C662-4589-B1B2-EA7BA780A73A}"/>
              </a:ext>
            </a:extLst>
          </p:cNvPr>
          <p:cNvGrpSpPr>
            <a:grpSpLocks/>
          </p:cNvGrpSpPr>
          <p:nvPr/>
        </p:nvGrpSpPr>
        <p:grpSpPr bwMode="auto">
          <a:xfrm>
            <a:off x="2416175" y="4862513"/>
            <a:ext cx="579438" cy="431800"/>
            <a:chOff x="4180213" y="4708477"/>
            <a:chExt cx="579175" cy="432048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3DDD6D8A-8E26-466C-A136-3F92257318EA}"/>
                </a:ext>
              </a:extLst>
            </p:cNvPr>
            <p:cNvCxnSpPr/>
            <p:nvPr/>
          </p:nvCxnSpPr>
          <p:spPr bwMode="auto">
            <a:xfrm>
              <a:off x="4183387" y="4708477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82B3EB85-E49E-4B48-8F3F-E9C23C34F707}"/>
                </a:ext>
              </a:extLst>
            </p:cNvPr>
            <p:cNvCxnSpPr/>
            <p:nvPr/>
          </p:nvCxnSpPr>
          <p:spPr bwMode="auto">
            <a:xfrm>
              <a:off x="4180213" y="5140525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圓角矩形圖說文字 33">
            <a:extLst>
              <a:ext uri="{FF2B5EF4-FFF2-40B4-BE49-F238E27FC236}">
                <a16:creationId xmlns:a16="http://schemas.microsoft.com/office/drawing/2014/main" id="{9B53AA6F-E226-432B-8E03-7B88BDA583F2}"/>
              </a:ext>
            </a:extLst>
          </p:cNvPr>
          <p:cNvSpPr/>
          <p:nvPr/>
        </p:nvSpPr>
        <p:spPr>
          <a:xfrm>
            <a:off x="323850" y="4292600"/>
            <a:ext cx="1655763" cy="649288"/>
          </a:xfrm>
          <a:prstGeom prst="wedgeRoundRectCallout">
            <a:avLst>
              <a:gd name="adj1" fmla="val -12764"/>
              <a:gd name="adj2" fmla="val 80003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indent="-216000">
              <a:defRPr/>
            </a:pPr>
            <a:r>
              <a:rPr lang="en-US" altLang="zh-TW" dirty="0">
                <a:solidFill>
                  <a:schemeClr val="tx1"/>
                </a:solidFill>
              </a:rPr>
              <a:t>The delay of </a:t>
            </a:r>
          </a:p>
          <a:p>
            <a:pPr indent="-216000">
              <a:defRPr/>
            </a:pPr>
            <a:r>
              <a:rPr lang="en-US" altLang="zh-TW" dirty="0">
                <a:solidFill>
                  <a:schemeClr val="tx1"/>
                </a:solidFill>
              </a:rPr>
              <a:t>the packet is 6.</a:t>
            </a:r>
          </a:p>
        </p:txBody>
      </p:sp>
      <p:grpSp>
        <p:nvGrpSpPr>
          <p:cNvPr id="4" name="群組 18">
            <a:extLst>
              <a:ext uri="{FF2B5EF4-FFF2-40B4-BE49-F238E27FC236}">
                <a16:creationId xmlns:a16="http://schemas.microsoft.com/office/drawing/2014/main" id="{8955FC1E-CBD0-49D5-8AF3-B6DB424A692F}"/>
              </a:ext>
            </a:extLst>
          </p:cNvPr>
          <p:cNvGrpSpPr>
            <a:grpSpLocks/>
          </p:cNvGrpSpPr>
          <p:nvPr/>
        </p:nvGrpSpPr>
        <p:grpSpPr bwMode="auto">
          <a:xfrm>
            <a:off x="5011738" y="4862513"/>
            <a:ext cx="574675" cy="431800"/>
            <a:chOff x="4180213" y="4708477"/>
            <a:chExt cx="576064" cy="432048"/>
          </a:xfrm>
        </p:grpSpPr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BFEC3669-B316-49D5-AF86-348A4023C3B5}"/>
                </a:ext>
              </a:extLst>
            </p:cNvPr>
            <p:cNvCxnSpPr/>
            <p:nvPr/>
          </p:nvCxnSpPr>
          <p:spPr bwMode="auto">
            <a:xfrm>
              <a:off x="4183396" y="4708477"/>
              <a:ext cx="572881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5F26B22F-F06E-400D-8199-06C9CBA622F4}"/>
                </a:ext>
              </a:extLst>
            </p:cNvPr>
            <p:cNvCxnSpPr/>
            <p:nvPr/>
          </p:nvCxnSpPr>
          <p:spPr bwMode="auto">
            <a:xfrm flipV="1">
              <a:off x="4180213" y="4708477"/>
              <a:ext cx="576064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群組 32">
            <a:extLst>
              <a:ext uri="{FF2B5EF4-FFF2-40B4-BE49-F238E27FC236}">
                <a16:creationId xmlns:a16="http://schemas.microsoft.com/office/drawing/2014/main" id="{9ACD1E2F-4B12-4CBB-87EB-E0C908F44E91}"/>
              </a:ext>
            </a:extLst>
          </p:cNvPr>
          <p:cNvGrpSpPr>
            <a:grpSpLocks/>
          </p:cNvGrpSpPr>
          <p:nvPr/>
        </p:nvGrpSpPr>
        <p:grpSpPr bwMode="auto">
          <a:xfrm>
            <a:off x="6305550" y="4862513"/>
            <a:ext cx="579438" cy="431800"/>
            <a:chOff x="4180213" y="4708477"/>
            <a:chExt cx="579175" cy="432048"/>
          </a:xfrm>
        </p:grpSpPr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06E71E8C-A25C-4BCD-B986-E47773897E80}"/>
                </a:ext>
              </a:extLst>
            </p:cNvPr>
            <p:cNvCxnSpPr/>
            <p:nvPr/>
          </p:nvCxnSpPr>
          <p:spPr bwMode="auto">
            <a:xfrm>
              <a:off x="4183387" y="4708477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72A10B2B-439C-46A6-81D2-A37B255818CC}"/>
                </a:ext>
              </a:extLst>
            </p:cNvPr>
            <p:cNvCxnSpPr/>
            <p:nvPr/>
          </p:nvCxnSpPr>
          <p:spPr bwMode="auto">
            <a:xfrm>
              <a:off x="4180213" y="5140525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4077F1F-1603-4D55-9725-48F411DAD722}"/>
              </a:ext>
            </a:extLst>
          </p:cNvPr>
          <p:cNvSpPr txBox="1"/>
          <p:nvPr/>
        </p:nvSpPr>
        <p:spPr>
          <a:xfrm>
            <a:off x="827088" y="5183188"/>
            <a:ext cx="214312" cy="2159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prstClr val="black"/>
                </a:solidFill>
                <a:latin typeface="+mj-lt"/>
                <a:ea typeface="新細明體"/>
              </a:rPr>
              <a:t>6</a:t>
            </a:r>
            <a:endParaRPr kumimoji="0" lang="zh-TW" altLang="en-US" dirty="0">
              <a:solidFill>
                <a:prstClr val="black"/>
              </a:solidFill>
              <a:latin typeface="+mj-lt"/>
              <a:ea typeface="新細明體"/>
            </a:endParaRPr>
          </a:p>
        </p:txBody>
      </p:sp>
      <p:graphicFrame>
        <p:nvGraphicFramePr>
          <p:cNvPr id="1047" name="Object 23">
            <a:extLst>
              <a:ext uri="{FF2B5EF4-FFF2-40B4-BE49-F238E27FC236}">
                <a16:creationId xmlns:a16="http://schemas.microsoft.com/office/drawing/2014/main" id="{2A034658-6B56-409B-979B-8CD6E8EF9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9650" y="4732338"/>
          <a:ext cx="77168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Visio" r:id="rId6" imgW="7716800" imgH="1126973" progId="Visio.Drawing.11">
                  <p:embed/>
                </p:oleObj>
              </mc:Choice>
              <mc:Fallback>
                <p:oleObj name="Visio" r:id="rId6" imgW="7716800" imgH="1126973" progId="Visio.Drawing.11">
                  <p:embed/>
                  <p:pic>
                    <p:nvPicPr>
                      <p:cNvPr id="1047" name="Object 23">
                        <a:extLst>
                          <a:ext uri="{FF2B5EF4-FFF2-40B4-BE49-F238E27FC236}">
                            <a16:creationId xmlns:a16="http://schemas.microsoft.com/office/drawing/2014/main" id="{2A034658-6B56-409B-979B-8CD6E8EF9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732338"/>
                        <a:ext cx="7716838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9">
            <a:extLst>
              <a:ext uri="{FF2B5EF4-FFF2-40B4-BE49-F238E27FC236}">
                <a16:creationId xmlns:a16="http://schemas.microsoft.com/office/drawing/2014/main" id="{BE73196A-109F-4467-A614-696367874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428750"/>
            <a:ext cx="79359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libri" panose="020F0502020204030204" pitchFamily="34" charset="0"/>
              </a:rPr>
              <a:t>One of the challenging problems towards all-optical packet-switching is the 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design of optical buffers </a:t>
            </a:r>
            <a:r>
              <a:rPr lang="en-US" altLang="zh-TW" sz="2000" dirty="0">
                <a:latin typeface="Calibri" panose="020F0502020204030204" pitchFamily="34" charset="0"/>
              </a:rPr>
              <a:t>for conflict resolution among packets competing for the same resources.</a:t>
            </a: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B68BB084-AC69-42EC-A793-9C58A3FA9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500313"/>
            <a:ext cx="84296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libri" panose="020F0502020204030204" pitchFamily="34" charset="0"/>
              </a:rPr>
              <a:t>As photons cannot be easily stopped, stored, and forwarded, one way to “store” optical packets without converting them into other media is </a:t>
            </a:r>
            <a:br>
              <a:rPr lang="en-US" altLang="zh-TW" sz="2000" dirty="0">
                <a:latin typeface="Calibri" panose="020F0502020204030204" pitchFamily="34" charset="0"/>
              </a:rPr>
            </a:br>
            <a:r>
              <a:rPr lang="en-US" altLang="zh-TW" sz="2000" dirty="0">
                <a:latin typeface="Calibri" panose="020F0502020204030204" pitchFamily="34" charset="0"/>
              </a:rPr>
              <a:t>to direct optical packets through 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optical Switches and fiber Delay Lines (SDL)</a:t>
            </a:r>
            <a:r>
              <a:rPr lang="en-US" altLang="zh-TW" sz="2000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2000" dirty="0">
                <a:latin typeface="Calibri" panose="020F0502020204030204" pitchFamily="34" charset="0"/>
              </a:rPr>
              <a:t>so that the packets 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rPr>
              <a:t>appear at the right place and at the right time.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7C9204-7BC5-4D89-896C-7852036C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4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04 0.00046 L 0.36754 -0.06389 L 0.39098 -0.06273 L 0.39063 -0.13681 L 0.33577 -0.13634 " pathEditMode="relative" rAng="0" ptsTypes="AAAAAA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3" grpId="1" animBg="1"/>
      <p:bldP spid="26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>
            <a:extLst>
              <a:ext uri="{FF2B5EF4-FFF2-40B4-BE49-F238E27FC236}">
                <a16:creationId xmlns:a16="http://schemas.microsoft.com/office/drawing/2014/main" id="{F7824886-0840-483F-81E5-EC7860F0E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42" name="Straight Arrow Connector 12">
            <a:extLst>
              <a:ext uri="{FF2B5EF4-FFF2-40B4-BE49-F238E27FC236}">
                <a16:creationId xmlns:a16="http://schemas.microsoft.com/office/drawing/2014/main" id="{0DB64670-6EE8-49C1-8992-A0C3F39CE6F9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3904950" y="345600"/>
            <a:ext cx="803850" cy="3924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2">
            <a:extLst>
              <a:ext uri="{FF2B5EF4-FFF2-40B4-BE49-F238E27FC236}">
                <a16:creationId xmlns:a16="http://schemas.microsoft.com/office/drawing/2014/main" id="{FCEE7C15-34F3-4152-AFAE-DC122729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800" y="522000"/>
            <a:ext cx="438150" cy="432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m=2</a:t>
            </a:r>
          </a:p>
        </p:txBody>
      </p:sp>
      <p:cxnSp>
        <p:nvCxnSpPr>
          <p:cNvPr id="44" name="Straight Arrow Connector 12">
            <a:extLst>
              <a:ext uri="{FF2B5EF4-FFF2-40B4-BE49-F238E27FC236}">
                <a16:creationId xmlns:a16="http://schemas.microsoft.com/office/drawing/2014/main" id="{D755A74D-09E5-4282-8E06-220B6C752D43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3904950" y="738000"/>
            <a:ext cx="803850" cy="1008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2">
            <a:extLst>
              <a:ext uri="{FF2B5EF4-FFF2-40B4-BE49-F238E27FC236}">
                <a16:creationId xmlns:a16="http://schemas.microsoft.com/office/drawing/2014/main" id="{3F1D68F2-D37D-41D5-9322-FBEDC96000A2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6163200" y="82800"/>
            <a:ext cx="802800" cy="86401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2">
            <a:extLst>
              <a:ext uri="{FF2B5EF4-FFF2-40B4-BE49-F238E27FC236}">
                <a16:creationId xmlns:a16="http://schemas.microsoft.com/office/drawing/2014/main" id="{6BD02F02-F882-4970-81FD-28B8C8A23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000" y="-133200"/>
            <a:ext cx="4381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n=4</a:t>
            </a:r>
          </a:p>
        </p:txBody>
      </p:sp>
      <p:cxnSp>
        <p:nvCxnSpPr>
          <p:cNvPr id="47" name="Straight Arrow Connector 12">
            <a:extLst>
              <a:ext uri="{FF2B5EF4-FFF2-40B4-BE49-F238E27FC236}">
                <a16:creationId xmlns:a16="http://schemas.microsoft.com/office/drawing/2014/main" id="{9D8130D2-FD50-4D69-A753-6FCA12C6C788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6163200" y="82800"/>
            <a:ext cx="802800" cy="201601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2">
            <a:extLst>
              <a:ext uri="{FF2B5EF4-FFF2-40B4-BE49-F238E27FC236}">
                <a16:creationId xmlns:a16="http://schemas.microsoft.com/office/drawing/2014/main" id="{B14C81AD-1B23-4055-93D7-223F406857C7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6163200" y="82800"/>
            <a:ext cx="802800" cy="320401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2">
            <a:extLst>
              <a:ext uri="{FF2B5EF4-FFF2-40B4-BE49-F238E27FC236}">
                <a16:creationId xmlns:a16="http://schemas.microsoft.com/office/drawing/2014/main" id="{EAF57DC9-121C-4D86-9479-163005390B51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6163200" y="82800"/>
            <a:ext cx="802800" cy="439201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700BB0E-CFCF-43F8-942C-28AA32D6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5068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4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圖形 55">
            <a:extLst>
              <a:ext uri="{FF2B5EF4-FFF2-40B4-BE49-F238E27FC236}">
                <a16:creationId xmlns:a16="http://schemas.microsoft.com/office/drawing/2014/main" id="{CFEEB038-5A4F-4844-9F7E-3DB742095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42" name="Straight Arrow Connector 12">
            <a:extLst>
              <a:ext uri="{FF2B5EF4-FFF2-40B4-BE49-F238E27FC236}">
                <a16:creationId xmlns:a16="http://schemas.microsoft.com/office/drawing/2014/main" id="{09E8A1EF-7704-4B1C-8ED1-B7F91B7A5512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3904950" y="345600"/>
            <a:ext cx="803850" cy="3924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2">
            <a:extLst>
              <a:ext uri="{FF2B5EF4-FFF2-40B4-BE49-F238E27FC236}">
                <a16:creationId xmlns:a16="http://schemas.microsoft.com/office/drawing/2014/main" id="{C21FEA69-6B9B-4099-BDD9-C34FE05F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800" y="522000"/>
            <a:ext cx="4381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  <a:endParaRPr lang="en-US" altLang="zh-TW" sz="1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72D62CF4-49F0-49D4-B506-03ECA8F73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800" y="1548000"/>
            <a:ext cx="4381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</a:t>
            </a:r>
            <a:endParaRPr lang="en-US" altLang="zh-TW" sz="1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F8F22D89-404F-47C4-A720-74A708EB1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800" y="2628000"/>
            <a:ext cx="4381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  <a:endParaRPr lang="en-US" altLang="zh-TW" sz="1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cxnSp>
        <p:nvCxnSpPr>
          <p:cNvPr id="46" name="Straight Arrow Connector 12">
            <a:extLst>
              <a:ext uri="{FF2B5EF4-FFF2-40B4-BE49-F238E27FC236}">
                <a16:creationId xmlns:a16="http://schemas.microsoft.com/office/drawing/2014/main" id="{6695106C-1929-4105-BFC9-60EB4C99825D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3904950" y="738000"/>
            <a:ext cx="803850" cy="1008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2">
            <a:extLst>
              <a:ext uri="{FF2B5EF4-FFF2-40B4-BE49-F238E27FC236}">
                <a16:creationId xmlns:a16="http://schemas.microsoft.com/office/drawing/2014/main" id="{75D560FE-BB8D-4946-9F71-ED0287DB8323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3904950" y="1375200"/>
            <a:ext cx="803850" cy="3888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2">
            <a:extLst>
              <a:ext uri="{FF2B5EF4-FFF2-40B4-BE49-F238E27FC236}">
                <a16:creationId xmlns:a16="http://schemas.microsoft.com/office/drawing/2014/main" id="{1FEEABF7-EF72-4CB5-A2DE-B243C09AAC92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3904950" y="1764000"/>
            <a:ext cx="803850" cy="1044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2">
            <a:extLst>
              <a:ext uri="{FF2B5EF4-FFF2-40B4-BE49-F238E27FC236}">
                <a16:creationId xmlns:a16="http://schemas.microsoft.com/office/drawing/2014/main" id="{80630B51-D2EF-4B54-9671-6FBD4A25A80A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3904950" y="2408400"/>
            <a:ext cx="803850" cy="4356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2">
            <a:extLst>
              <a:ext uri="{FF2B5EF4-FFF2-40B4-BE49-F238E27FC236}">
                <a16:creationId xmlns:a16="http://schemas.microsoft.com/office/drawing/2014/main" id="{B92C183F-F388-4C8E-A36D-089A1E9D9A35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3904950" y="2844000"/>
            <a:ext cx="803850" cy="576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ED15561-ABE2-4A68-87F0-87BDEA4D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587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形 6">
            <a:extLst>
              <a:ext uri="{FF2B5EF4-FFF2-40B4-BE49-F238E27FC236}">
                <a16:creationId xmlns:a16="http://schemas.microsoft.com/office/drawing/2014/main" id="{A1784674-02E9-4ED9-BC4B-2260FBEE7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4F93E3F2-F76D-41F2-95CF-6581BECB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0</a:t>
            </a: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(t)=0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(t)=0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BAE863-18BA-4167-93F9-167129FA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6B73D519-6D82-44A8-A46A-1159FF0E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1F3F28E9-25B1-462A-89E2-212BDBEC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7CCB661A-2194-4807-B016-58E0AA71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A6D0D419-FE87-4355-9ED3-875DAB595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</p:spTree>
    <p:extLst>
      <p:ext uri="{BB962C8B-B14F-4D97-AF65-F5344CB8AC3E}">
        <p14:creationId xmlns:p14="http://schemas.microsoft.com/office/powerpoint/2010/main" val="138711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20" grpId="0" animBg="1"/>
      <p:bldP spid="21" grpId="0" animBg="1"/>
      <p:bldP spid="27" grpId="0"/>
      <p:bldP spid="28" grpId="0"/>
      <p:bldP spid="29" grpId="0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形 26">
            <a:extLst>
              <a:ext uri="{FF2B5EF4-FFF2-40B4-BE49-F238E27FC236}">
                <a16:creationId xmlns:a16="http://schemas.microsoft.com/office/drawing/2014/main" id="{0E88E1C9-465C-40F2-A9FC-3162D265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4F93E3F2-F76D-41F2-95CF-6581BECB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1</a:t>
            </a: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18429EDA-EEF1-4E2F-879A-A8710A6F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1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12">
            <a:extLst>
              <a:ext uri="{FF2B5EF4-FFF2-40B4-BE49-F238E27FC236}">
                <a16:creationId xmlns:a16="http://schemas.microsoft.com/office/drawing/2014/main" id="{D0ABFD76-9A65-46EF-B5C8-68AE26E609BC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5950800" y="3398400"/>
            <a:ext cx="565416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2">
            <a:extLst>
              <a:ext uri="{FF2B5EF4-FFF2-40B4-BE49-F238E27FC236}">
                <a16:creationId xmlns:a16="http://schemas.microsoft.com/office/drawing/2014/main" id="{514207DA-CE6F-4EE4-9FD5-2900BC9D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3110400"/>
            <a:ext cx="2160000" cy="576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6311111-4E42-4C79-950A-8B242F35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C210CB2D-0538-4C9F-A39A-E92EC50C7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73736E0E-202E-488B-A456-353AE031F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BAB362F2-F36D-4525-A404-95D48FCC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D5B5F1CF-6A93-4631-91C9-9E0C8911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7204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69 L 0.03212 0.0006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5" grpId="1" animBg="1"/>
      <p:bldP spid="25" grpId="2" animBg="1"/>
      <p:bldP spid="24" grpId="0" animBg="1"/>
      <p:bldP spid="24" grpId="1" animBg="1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形 6">
            <a:extLst>
              <a:ext uri="{FF2B5EF4-FFF2-40B4-BE49-F238E27FC236}">
                <a16:creationId xmlns:a16="http://schemas.microsoft.com/office/drawing/2014/main" id="{7F76D3CD-B99B-41A7-A843-62FB1F833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4F93E3F2-F76D-41F2-95CF-6581BECB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1</a:t>
            </a: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F21CFCE4-FF26-4884-AC01-9493E3C71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84FD109-32EF-4669-ABB7-997B3B92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654739F9-8DE6-4C70-A9BA-71824C821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F68C8525-A058-4789-B587-66CE5679B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14F10154-F33B-4CF0-8D1B-04915CF4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A196ED99-E37E-4259-94CF-BD8B6CDDB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0422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L 0.14878 -0.4412 " pathEditMode="relative" ptsTypes="AA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-0.44097 L 0.16458 -0.44097 L 0.16458 -0.46829 L 0.13611 -0.46829 L 0.04497 -0.49375 " pathEditMode="relative" ptsTypes="AAAAA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3" grpId="0" animBg="1"/>
      <p:bldP spid="2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形 23">
            <a:extLst>
              <a:ext uri="{FF2B5EF4-FFF2-40B4-BE49-F238E27FC236}">
                <a16:creationId xmlns:a16="http://schemas.microsoft.com/office/drawing/2014/main" id="{1BDB54F2-AC0A-47B9-A873-BB28C5C06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4F93E3F2-F76D-41F2-95CF-6581BECB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1</a:t>
            </a: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(t)=1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(t)=0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B431676C-2A49-4215-A202-F6E53500E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419AC1-57DE-46B3-8EA2-85891D7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A75A76AC-C590-4300-A7AB-3FE2C5BB2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9F968292-F875-4264-AD08-96EC64FB2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5A5CAC7D-A2E1-4F2A-AD96-97864C92A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AD21F5FF-F35A-4363-A400-4F644689E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4843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形 27">
            <a:extLst>
              <a:ext uri="{FF2B5EF4-FFF2-40B4-BE49-F238E27FC236}">
                <a16:creationId xmlns:a16="http://schemas.microsoft.com/office/drawing/2014/main" id="{AB49C698-E61B-459B-8954-98A965EEB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B431676C-2A49-4215-A202-F6E53500E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3845D933-C5AB-445F-B07F-807D1D0B3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D48D2935-2689-43B0-BAA8-A99D6E60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2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43C70A7A-5A2D-4738-8628-876F93B0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1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9E58A1F-8AF2-4B11-BE32-1927B3F4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29" name="Rectangle 41">
            <a:extLst>
              <a:ext uri="{FF2B5EF4-FFF2-40B4-BE49-F238E27FC236}">
                <a16:creationId xmlns:a16="http://schemas.microsoft.com/office/drawing/2014/main" id="{B2746B70-ECCA-4418-A2E9-35C3E7F46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F73CAF7C-E40D-4E0F-8C5A-7216D7CE7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1E246695-4E4B-44EC-A2B1-5FA986E97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40BF1963-73A2-4971-96E8-B6EEAF39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063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19" grpId="0" animBg="1"/>
      <p:bldP spid="23" grpId="0" animBg="1"/>
      <p:bldP spid="23" grpId="1" animBg="1"/>
      <p:bldP spid="2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形 29">
            <a:extLst>
              <a:ext uri="{FF2B5EF4-FFF2-40B4-BE49-F238E27FC236}">
                <a16:creationId xmlns:a16="http://schemas.microsoft.com/office/drawing/2014/main" id="{C7A45C35-046E-4E6E-A1EA-60403D74B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3845D933-C5AB-445F-B07F-807D1D0B3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D48D2935-2689-43B0-BAA8-A99D6E60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2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CE9707A7-E9BA-4785-95F0-65B9E2FDC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12">
            <a:extLst>
              <a:ext uri="{FF2B5EF4-FFF2-40B4-BE49-F238E27FC236}">
                <a16:creationId xmlns:a16="http://schemas.microsoft.com/office/drawing/2014/main" id="{5F3C71BC-0B18-4DBC-A7CD-2DC8560D1932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5950800" y="33984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>
            <a:extLst>
              <a:ext uri="{FF2B5EF4-FFF2-40B4-BE49-F238E27FC236}">
                <a16:creationId xmlns:a16="http://schemas.microsoft.com/office/drawing/2014/main" id="{E7F25E7E-AF43-48CB-99D7-11FF61486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29664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0FB633B-0D18-4E57-9C53-1AC093D8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31" name="Rectangle 41">
            <a:extLst>
              <a:ext uri="{FF2B5EF4-FFF2-40B4-BE49-F238E27FC236}">
                <a16:creationId xmlns:a16="http://schemas.microsoft.com/office/drawing/2014/main" id="{2F9F856B-59C6-488A-BFE7-2234475F7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F5587675-2BF5-4294-8E7B-8EE274340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8339ED63-1BAB-44A5-A6E2-039B97C3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FBC40B6D-BC03-4FA0-B979-AEBB73FE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6247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69 L 0.03212 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34 0.02546 L -0.06024 0.02546 L -0.06024 0.05301 L -0.04462 0.05301 " pathEditMode="relative" ptsTypes="AAAAA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  <p:bldP spid="29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>
            <a:extLst>
              <a:ext uri="{FF2B5EF4-FFF2-40B4-BE49-F238E27FC236}">
                <a16:creationId xmlns:a16="http://schemas.microsoft.com/office/drawing/2014/main" id="{767BA806-CC6D-4037-AFD4-B716BF0F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D48D2935-2689-43B0-BAA8-A99D6E60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2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5753CC5-BA8E-4645-A1BB-709BE6D53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4C5C42AB-90F4-4586-97CE-24CD43F49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75ED04-3B17-48D1-A001-6044BEB3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9CDACAF5-2F13-4CF3-8B1A-7E46D738D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FC2FAEB8-20FA-47C9-9962-87EFD5ADA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6DD8E5CF-886B-49F0-A314-E71BD0089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C59C0CB6-D9F7-438C-853F-4D6AB881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90925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93 L 0.14861 -0.36921 " pathEditMode="relative" ptsTypes="AA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0.14861 0.0162 " pathEditMode="relative" ptsTypes="AA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-0.36921 L 0.2184 -0.36921 L 0.2184 -0.54005 L 0.13611 -0.54005 L 0.04497 -0.56597 " pathEditMode="relative" ptsTypes="AAAAA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0169 L 0.17726 0.0169 L 0.17726 -0.04422 L 0.13611 -0.04422 L 0.04497 -0.05278 " pathEditMode="relative" ptsTypes="AAAAA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3" grpId="0" animBg="1"/>
      <p:bldP spid="23" grpId="1" animBg="1"/>
      <p:bldP spid="27" grpId="0" animBg="1"/>
      <p:bldP spid="27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形 28">
            <a:extLst>
              <a:ext uri="{FF2B5EF4-FFF2-40B4-BE49-F238E27FC236}">
                <a16:creationId xmlns:a16="http://schemas.microsoft.com/office/drawing/2014/main" id="{9985D45A-0BA0-4BE2-86DC-69AC68618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(t)=3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(t)=0</a:t>
            </a:r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D48D2935-2689-43B0-BAA8-A99D6E60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2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4BF8BE7-C45D-4F2D-A291-70252894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A46E95C-9ADF-4049-849C-C991B0CF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BD3DB316-5F02-41C3-8887-4997DD926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2D14FB32-38F8-458C-9105-90528B2E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BE9446E1-4D3A-48F3-9BA8-7751D447A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6E3F7034-EF35-4DD9-8057-1FB78262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2810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2">
            <a:extLst>
              <a:ext uri="{FF2B5EF4-FFF2-40B4-BE49-F238E27FC236}">
                <a16:creationId xmlns:a16="http://schemas.microsoft.com/office/drawing/2014/main" id="{70E1DD81-5894-42EA-8D3C-AEA6A8CFF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8063" y="4006850"/>
          <a:ext cx="7716837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Visio" r:id="rId4" imgW="7716800" imgH="1527824" progId="Visio.Drawing.11">
                  <p:embed/>
                </p:oleObj>
              </mc:Choice>
              <mc:Fallback>
                <p:oleObj name="Visio" r:id="rId4" imgW="7716800" imgH="1527824" progId="Visio.Drawing.11">
                  <p:embed/>
                  <p:pic>
                    <p:nvPicPr>
                      <p:cNvPr id="2050" name="Object 22">
                        <a:extLst>
                          <a:ext uri="{FF2B5EF4-FFF2-40B4-BE49-F238E27FC236}">
                            <a16:creationId xmlns:a16="http://schemas.microsoft.com/office/drawing/2014/main" id="{70E1DD81-5894-42EA-8D3C-AEA6A8CFF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006850"/>
                        <a:ext cx="7716837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2">
            <a:extLst>
              <a:ext uri="{FF2B5EF4-FFF2-40B4-BE49-F238E27FC236}">
                <a16:creationId xmlns:a16="http://schemas.microsoft.com/office/drawing/2014/main" id="{87DB8127-B4EE-4641-89ED-BD4995731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</a:rPr>
              <a:t>Motivation</a:t>
            </a:r>
          </a:p>
        </p:txBody>
      </p:sp>
      <p:sp>
        <p:nvSpPr>
          <p:cNvPr id="2052" name="Line 7">
            <a:extLst>
              <a:ext uri="{FF2B5EF4-FFF2-40B4-BE49-F238E27FC236}">
                <a16:creationId xmlns:a16="http://schemas.microsoft.com/office/drawing/2014/main" id="{F50EE865-0638-42D6-91FC-F4E59A848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053" name="群組 18">
            <a:extLst>
              <a:ext uri="{FF2B5EF4-FFF2-40B4-BE49-F238E27FC236}">
                <a16:creationId xmlns:a16="http://schemas.microsoft.com/office/drawing/2014/main" id="{5AD30F16-C565-4869-B126-305CB05D89B2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4859338"/>
            <a:ext cx="574675" cy="431800"/>
            <a:chOff x="4180213" y="4708477"/>
            <a:chExt cx="576064" cy="432048"/>
          </a:xfrm>
        </p:grpSpPr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9469BF18-8E92-4875-A983-A929225808B3}"/>
                </a:ext>
              </a:extLst>
            </p:cNvPr>
            <p:cNvCxnSpPr/>
            <p:nvPr/>
          </p:nvCxnSpPr>
          <p:spPr bwMode="auto">
            <a:xfrm>
              <a:off x="4183396" y="4708477"/>
              <a:ext cx="572881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6EAA1696-173F-489C-BA8D-AA695601BC52}"/>
                </a:ext>
              </a:extLst>
            </p:cNvPr>
            <p:cNvCxnSpPr/>
            <p:nvPr/>
          </p:nvCxnSpPr>
          <p:spPr bwMode="auto">
            <a:xfrm flipV="1">
              <a:off x="4180213" y="4708477"/>
              <a:ext cx="576064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4" name="群組 32">
            <a:extLst>
              <a:ext uri="{FF2B5EF4-FFF2-40B4-BE49-F238E27FC236}">
                <a16:creationId xmlns:a16="http://schemas.microsoft.com/office/drawing/2014/main" id="{9D7FD500-4930-49CF-87AD-241E63260048}"/>
              </a:ext>
            </a:extLst>
          </p:cNvPr>
          <p:cNvGrpSpPr>
            <a:grpSpLocks/>
          </p:cNvGrpSpPr>
          <p:nvPr/>
        </p:nvGrpSpPr>
        <p:grpSpPr bwMode="auto">
          <a:xfrm>
            <a:off x="2416175" y="4862513"/>
            <a:ext cx="579438" cy="431800"/>
            <a:chOff x="4180213" y="4708477"/>
            <a:chExt cx="579175" cy="432048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2CF094E8-6671-4F4A-B367-30B1DB731654}"/>
                </a:ext>
              </a:extLst>
            </p:cNvPr>
            <p:cNvCxnSpPr/>
            <p:nvPr/>
          </p:nvCxnSpPr>
          <p:spPr bwMode="auto">
            <a:xfrm>
              <a:off x="4183387" y="4708477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F0519B12-B36F-41F7-B46A-6D61D28014F1}"/>
                </a:ext>
              </a:extLst>
            </p:cNvPr>
            <p:cNvCxnSpPr/>
            <p:nvPr/>
          </p:nvCxnSpPr>
          <p:spPr bwMode="auto">
            <a:xfrm>
              <a:off x="4180213" y="5140525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5" name="群組 18">
            <a:extLst>
              <a:ext uri="{FF2B5EF4-FFF2-40B4-BE49-F238E27FC236}">
                <a16:creationId xmlns:a16="http://schemas.microsoft.com/office/drawing/2014/main" id="{962A0C28-0AE2-4374-AB5C-6D426AF4F43E}"/>
              </a:ext>
            </a:extLst>
          </p:cNvPr>
          <p:cNvGrpSpPr>
            <a:grpSpLocks/>
          </p:cNvGrpSpPr>
          <p:nvPr/>
        </p:nvGrpSpPr>
        <p:grpSpPr bwMode="auto">
          <a:xfrm>
            <a:off x="5011738" y="4862513"/>
            <a:ext cx="574675" cy="431800"/>
            <a:chOff x="4180213" y="4708477"/>
            <a:chExt cx="576064" cy="432048"/>
          </a:xfrm>
        </p:grpSpPr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606E6E99-1AFF-41EA-8848-547D65951F87}"/>
                </a:ext>
              </a:extLst>
            </p:cNvPr>
            <p:cNvCxnSpPr/>
            <p:nvPr/>
          </p:nvCxnSpPr>
          <p:spPr bwMode="auto">
            <a:xfrm>
              <a:off x="4183396" y="4708477"/>
              <a:ext cx="572881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3FBA6411-4948-48D3-AB0D-FEEF34133573}"/>
                </a:ext>
              </a:extLst>
            </p:cNvPr>
            <p:cNvCxnSpPr/>
            <p:nvPr/>
          </p:nvCxnSpPr>
          <p:spPr bwMode="auto">
            <a:xfrm flipV="1">
              <a:off x="4180213" y="4708477"/>
              <a:ext cx="576064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群組 32">
            <a:extLst>
              <a:ext uri="{FF2B5EF4-FFF2-40B4-BE49-F238E27FC236}">
                <a16:creationId xmlns:a16="http://schemas.microsoft.com/office/drawing/2014/main" id="{1F69BF9F-06B0-443A-8DD5-EF7EB33ACC1C}"/>
              </a:ext>
            </a:extLst>
          </p:cNvPr>
          <p:cNvGrpSpPr>
            <a:grpSpLocks/>
          </p:cNvGrpSpPr>
          <p:nvPr/>
        </p:nvGrpSpPr>
        <p:grpSpPr bwMode="auto">
          <a:xfrm>
            <a:off x="6305550" y="4862513"/>
            <a:ext cx="579438" cy="431800"/>
            <a:chOff x="4180213" y="4708477"/>
            <a:chExt cx="579175" cy="432048"/>
          </a:xfrm>
        </p:grpSpPr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BC9B0E11-AE57-4E84-ADD1-0DCBB28DFF51}"/>
                </a:ext>
              </a:extLst>
            </p:cNvPr>
            <p:cNvCxnSpPr/>
            <p:nvPr/>
          </p:nvCxnSpPr>
          <p:spPr bwMode="auto">
            <a:xfrm>
              <a:off x="4183387" y="4708477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8BC74BAC-AB1B-464C-8392-DD17294DA634}"/>
                </a:ext>
              </a:extLst>
            </p:cNvPr>
            <p:cNvCxnSpPr/>
            <p:nvPr/>
          </p:nvCxnSpPr>
          <p:spPr bwMode="auto">
            <a:xfrm>
              <a:off x="4180213" y="5140525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7566B7B-4495-4AFA-887A-67AC908A9BC4}"/>
              </a:ext>
            </a:extLst>
          </p:cNvPr>
          <p:cNvSpPr txBox="1"/>
          <p:nvPr/>
        </p:nvSpPr>
        <p:spPr>
          <a:xfrm>
            <a:off x="3886200" y="4244975"/>
            <a:ext cx="214313" cy="2159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prstClr val="black"/>
                </a:solidFill>
                <a:latin typeface="+mj-lt"/>
                <a:ea typeface="新細明體"/>
              </a:rPr>
              <a:t>6</a:t>
            </a:r>
            <a:endParaRPr kumimoji="0" lang="zh-TW" altLang="en-US" dirty="0">
              <a:solidFill>
                <a:prstClr val="black"/>
              </a:solidFill>
              <a:latin typeface="+mj-lt"/>
              <a:ea typeface="新細明體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7602DF05-6DE1-43F8-89FF-641AF29EC184}"/>
              </a:ext>
            </a:extLst>
          </p:cNvPr>
          <p:cNvSpPr txBox="1"/>
          <p:nvPr/>
        </p:nvSpPr>
        <p:spPr>
          <a:xfrm>
            <a:off x="3884613" y="4244975"/>
            <a:ext cx="214312" cy="2159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prstClr val="black"/>
                </a:solidFill>
                <a:latin typeface="+mj-lt"/>
                <a:ea typeface="新細明體"/>
              </a:rPr>
              <a:t>4</a:t>
            </a:r>
            <a:endParaRPr kumimoji="0" lang="zh-TW" altLang="en-US" dirty="0">
              <a:solidFill>
                <a:prstClr val="black"/>
              </a:solidFill>
              <a:latin typeface="+mj-lt"/>
              <a:ea typeface="新細明體"/>
            </a:endParaRPr>
          </a:p>
        </p:txBody>
      </p:sp>
      <p:sp>
        <p:nvSpPr>
          <p:cNvPr id="22" name="圓角矩形圖說文字 21">
            <a:extLst>
              <a:ext uri="{FF2B5EF4-FFF2-40B4-BE49-F238E27FC236}">
                <a16:creationId xmlns:a16="http://schemas.microsoft.com/office/drawing/2014/main" id="{1E18E112-8F4A-488A-BDD2-B8AFD363D8EC}"/>
              </a:ext>
            </a:extLst>
          </p:cNvPr>
          <p:cNvSpPr/>
          <p:nvPr/>
        </p:nvSpPr>
        <p:spPr>
          <a:xfrm>
            <a:off x="323850" y="4292600"/>
            <a:ext cx="1655763" cy="649288"/>
          </a:xfrm>
          <a:prstGeom prst="wedgeRoundRectCallout">
            <a:avLst>
              <a:gd name="adj1" fmla="val -12764"/>
              <a:gd name="adj2" fmla="val 80003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indent="-216000">
              <a:defRPr/>
            </a:pPr>
            <a:r>
              <a:rPr lang="en-US" altLang="zh-TW" dirty="0">
                <a:solidFill>
                  <a:schemeClr val="tx1"/>
                </a:solidFill>
              </a:rPr>
              <a:t>The delay of </a:t>
            </a:r>
          </a:p>
          <a:p>
            <a:pPr indent="-216000">
              <a:defRPr/>
            </a:pPr>
            <a:r>
              <a:rPr lang="en-US" altLang="zh-TW" dirty="0">
                <a:solidFill>
                  <a:schemeClr val="tx1"/>
                </a:solidFill>
              </a:rPr>
              <a:t>the packet is 6.</a:t>
            </a:r>
          </a:p>
        </p:txBody>
      </p:sp>
      <p:sp>
        <p:nvSpPr>
          <p:cNvPr id="2062" name="Rectangle 9">
            <a:extLst>
              <a:ext uri="{FF2B5EF4-FFF2-40B4-BE49-F238E27FC236}">
                <a16:creationId xmlns:a16="http://schemas.microsoft.com/office/drawing/2014/main" id="{898303B3-AB31-45FD-A233-D7019F5C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500313"/>
            <a:ext cx="84296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libri" panose="020F0502020204030204" pitchFamily="34" charset="0"/>
              </a:rPr>
              <a:t>As photons cannot be easily stopped, stored, and forwarded, one way to “store” optical packets without converting them into other media is </a:t>
            </a:r>
            <a:br>
              <a:rPr lang="en-US" altLang="zh-TW" sz="2000" dirty="0">
                <a:latin typeface="Calibri" panose="020F0502020204030204" pitchFamily="34" charset="0"/>
              </a:rPr>
            </a:br>
            <a:r>
              <a:rPr lang="en-US" altLang="zh-TW" sz="2000" dirty="0">
                <a:latin typeface="Calibri" panose="020F0502020204030204" pitchFamily="34" charset="0"/>
              </a:rPr>
              <a:t>to direct optical packets through 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optical Switches and fiber Delay Lines (SDL)</a:t>
            </a:r>
            <a:r>
              <a:rPr lang="en-US" altLang="zh-TW" sz="2000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2000" dirty="0">
                <a:latin typeface="Calibri" panose="020F0502020204030204" pitchFamily="34" charset="0"/>
              </a:rPr>
              <a:t>so that the packets 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rPr>
              <a:t>appear at the right place and at the right time.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A7EEE69-0108-42E1-BD35-872A6ECE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D4B5E2B-AA2F-4F82-8437-9A2FE493A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428750"/>
            <a:ext cx="79359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libri" panose="020F0502020204030204" pitchFamily="34" charset="0"/>
              </a:rPr>
              <a:t>One of the challenging problems towards all-optical packet-switching is the 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design of optical buffers </a:t>
            </a:r>
            <a:r>
              <a:rPr lang="en-US" altLang="zh-TW" sz="2000" dirty="0">
                <a:latin typeface="Calibri" panose="020F0502020204030204" pitchFamily="34" charset="0"/>
              </a:rPr>
              <a:t>for conflict resolution among packets competing for the same resources.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L -0.05452 0.00093 L -0.05452 0.07338 L -0.03056 0.07338 L 0.03229 0.13634 L 0.11042 0.13634 L 0.17396 0.07338 L 0.19757 0.07338 L 0.19757 0.00093 L 0.14219 0.00093 " pathEditMode="relative" rAng="0" ptsTypes="AAAAAAAAAA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形 28">
            <a:extLst>
              <a:ext uri="{FF2B5EF4-FFF2-40B4-BE49-F238E27FC236}">
                <a16:creationId xmlns:a16="http://schemas.microsoft.com/office/drawing/2014/main" id="{6E800507-7A82-4BC2-A676-5C3FDDE82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4BF8BE7-C45D-4F2D-A291-70252894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26B96433-476E-455C-809E-65E668426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3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1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82D347F8-52CE-4894-A4CB-2402A61FC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98094BC5-9F8B-46B4-BE91-99C09256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65FDB90-A2A3-46F7-828A-FFA87F11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id="{4081A41A-A932-499F-8C50-19DAFEB75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ABCB212A-2A38-4929-AF99-7DE42E44A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04E7C6DD-1F2C-46E6-8C1F-E2C076DCF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9F113057-3877-4813-A130-2477B141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39980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5" grpId="0" animBg="1"/>
      <p:bldP spid="27" grpId="0" animBg="1"/>
      <p:bldP spid="27" grpId="1" animBg="1"/>
      <p:bldP spid="30" grpId="0" animBg="1"/>
      <p:bldP spid="31" grpId="0" animBg="1"/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形 33">
            <a:extLst>
              <a:ext uri="{FF2B5EF4-FFF2-40B4-BE49-F238E27FC236}">
                <a16:creationId xmlns:a16="http://schemas.microsoft.com/office/drawing/2014/main" id="{2AF9F08F-63C2-4CFF-8582-24B859439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4BF8BE7-C45D-4F2D-A291-70252894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26B96433-476E-455C-809E-65E668426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3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cxnSp>
        <p:nvCxnSpPr>
          <p:cNvPr id="30" name="Straight Arrow Connector 12">
            <a:extLst>
              <a:ext uri="{FF2B5EF4-FFF2-40B4-BE49-F238E27FC236}">
                <a16:creationId xmlns:a16="http://schemas.microsoft.com/office/drawing/2014/main" id="{FF00AF2B-43A6-431D-9464-466E00F1CCC3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5950800" y="33984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2">
            <a:extLst>
              <a:ext uri="{FF2B5EF4-FFF2-40B4-BE49-F238E27FC236}">
                <a16:creationId xmlns:a16="http://schemas.microsoft.com/office/drawing/2014/main" id="{15C8DF39-04DC-4CC0-8643-8F8CF016E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29664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2" name="Straight Arrow Connector 12">
            <a:extLst>
              <a:ext uri="{FF2B5EF4-FFF2-40B4-BE49-F238E27FC236}">
                <a16:creationId xmlns:a16="http://schemas.microsoft.com/office/drawing/2014/main" id="{A048D7C6-429C-4672-B4AF-6F46C1FF3751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5950800" y="44316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2">
            <a:extLst>
              <a:ext uri="{FF2B5EF4-FFF2-40B4-BE49-F238E27FC236}">
                <a16:creationId xmlns:a16="http://schemas.microsoft.com/office/drawing/2014/main" id="{AB874991-DDA9-46F6-A51A-D0873E4E2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4143600"/>
            <a:ext cx="2160000" cy="576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5604451-C620-4024-9398-2A46B646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35" name="Rectangle 41">
            <a:extLst>
              <a:ext uri="{FF2B5EF4-FFF2-40B4-BE49-F238E27FC236}">
                <a16:creationId xmlns:a16="http://schemas.microsoft.com/office/drawing/2014/main" id="{02CFB17D-D078-4603-BD75-0212D9042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D01E34E6-0E28-4BB8-AD72-6AB2811C9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0B2141E6-4349-4D03-8074-57CB5FC8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068484C5-4072-4340-B782-FA6F4C1A4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7882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69 L 0.03212 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34 0.02546 L -0.06024 0.02546 L -0.06024 0.05301 L -0.04462 0.05301 " pathEditMode="relative" ptsTypes="AAAAA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59259E-6 L -0.02934 0.02546 L -0.11389 0.02546 L -0.11389 0.19629 L -0.04479 0.19629 " pathEditMode="relative" ptsTypes="AAAAA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31" grpId="0" animBg="1"/>
      <p:bldP spid="31" grpId="1" animBg="1"/>
      <p:bldP spid="33" grpId="0" animBg="1"/>
      <p:bldP spid="33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>
            <a:extLst>
              <a:ext uri="{FF2B5EF4-FFF2-40B4-BE49-F238E27FC236}">
                <a16:creationId xmlns:a16="http://schemas.microsoft.com/office/drawing/2014/main" id="{3C9C4C2C-B857-4B7B-B0CB-81495D4F1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4BF8BE7-C45D-4F2D-A291-70252894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61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26B96433-476E-455C-809E-65E668426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3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0DF76AA-74B3-45A8-9B32-F7BB9432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29" name="Rectangle 41">
            <a:extLst>
              <a:ext uri="{FF2B5EF4-FFF2-40B4-BE49-F238E27FC236}">
                <a16:creationId xmlns:a16="http://schemas.microsoft.com/office/drawing/2014/main" id="{E56745A1-9388-49E3-BA82-9EAC5163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CEB737FB-FC33-40CB-B330-6F5F9E529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B0807C11-86FA-4FED-A036-A01FDFB6A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4297F5CC-EBAD-4440-9AB2-93B0404B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4926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14861 -0.35185 " pathEditMode="relative" ptsTypes="AA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16 L 0.14913 0.15023 " pathEditMode="relative" ptsTypes="AA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0.14913 -0.03773 " pathEditMode="relative" ptsTypes="AA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0.35208 L 0.2309 -0.35208 L 0.2309 -0.55718 L 0.13611 -0.55718 L 0.04497 -0.56597 " pathEditMode="relative" ptsTypes="AAAAA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13 0.15023 L 0.27726 0.15023 L 0.27726 -0.17755 L 0.13663 -0.17755 L 0.04497 -0.20394 " pathEditMode="relative" ptsTypes="AAAAA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-0.0382 L 0.18993 -0.0382 L 0.18993 -0.13357 L 0.13594 -0.13357 L 0.04497 -0.125 " pathEditMode="relative" ptsTypes="AAAAA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形 28">
            <a:extLst>
              <a:ext uri="{FF2B5EF4-FFF2-40B4-BE49-F238E27FC236}">
                <a16:creationId xmlns:a16="http://schemas.microsoft.com/office/drawing/2014/main" id="{719D5F83-4319-470B-B0C0-F41D692F8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(t)=5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(t)=1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(t)=0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4BF8BE7-C45D-4F2D-A291-70252894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26B96433-476E-455C-809E-65E668426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3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D32A2F9-B2B8-405E-B7AE-E5B01930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249B3720-B95A-4B37-B7DC-3DF6D821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69BAF3E8-0467-4742-9342-C415B6D0B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F6FB2309-8E61-44A7-95C7-929F3AC2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0DC60C52-0F71-45F7-A0DE-7166252F9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9853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形 30">
            <a:extLst>
              <a:ext uri="{FF2B5EF4-FFF2-40B4-BE49-F238E27FC236}">
                <a16:creationId xmlns:a16="http://schemas.microsoft.com/office/drawing/2014/main" id="{3072313A-4BC9-4E05-889F-5BE1E3E59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4BF8BE7-C45D-4F2D-A291-70252894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99EBD2F-92CC-46A8-8E25-83196A2F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4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4A6FC0BE-DC97-4FD9-9013-A3268B4F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4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378D5A7-E067-4CF7-9D5B-2E6F3284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id="{9EDDF6DE-C1CA-4201-A5F0-A6E626523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818EFFD7-6EDA-4DAD-BD49-04BBC0F14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8587CD96-CDBB-4536-8B17-CF1E7A9D3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6F04D26B-0721-4A27-8E57-7A0A1ED80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8491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  <p:bldP spid="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形 30">
            <a:extLst>
              <a:ext uri="{FF2B5EF4-FFF2-40B4-BE49-F238E27FC236}">
                <a16:creationId xmlns:a16="http://schemas.microsoft.com/office/drawing/2014/main" id="{0CBE2497-6B7F-4D15-B8FF-0F19829C5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4BF8BE7-C45D-4F2D-A291-70252894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99EBD2F-92CC-46A8-8E25-83196A2F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4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4A6FC0BE-DC97-4FD9-9013-A3268B4F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cxnSp>
        <p:nvCxnSpPr>
          <p:cNvPr id="32" name="Straight Arrow Connector 12">
            <a:extLst>
              <a:ext uri="{FF2B5EF4-FFF2-40B4-BE49-F238E27FC236}">
                <a16:creationId xmlns:a16="http://schemas.microsoft.com/office/drawing/2014/main" id="{C84F5A9E-9ED9-4758-B2E8-83595FA44C92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5950800" y="33984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2">
            <a:extLst>
              <a:ext uri="{FF2B5EF4-FFF2-40B4-BE49-F238E27FC236}">
                <a16:creationId xmlns:a16="http://schemas.microsoft.com/office/drawing/2014/main" id="{E6E6934F-F027-4C39-98F5-40AEFA27E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29664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34" name="Straight Arrow Connector 12">
            <a:extLst>
              <a:ext uri="{FF2B5EF4-FFF2-40B4-BE49-F238E27FC236}">
                <a16:creationId xmlns:a16="http://schemas.microsoft.com/office/drawing/2014/main" id="{3815A557-F20A-4DAA-B844-F7FB296A7464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5950800" y="44316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2">
            <a:extLst>
              <a:ext uri="{FF2B5EF4-FFF2-40B4-BE49-F238E27FC236}">
                <a16:creationId xmlns:a16="http://schemas.microsoft.com/office/drawing/2014/main" id="{244A03C4-FDC2-45C7-A6F6-B3D370EE8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39996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3, 4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F97E7EE-A681-4A30-9464-708860BD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BFA9FF84-8E06-4018-BDB0-7EAB5EC0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21873E20-672D-429E-8892-34638CD6E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76F727FF-737C-4144-8E26-36AA47C7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B125B15C-D08A-40CC-A52C-B8FF46DCC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9887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69 L 0.03212 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34 0.02546 L -0.06024 0.02546 L -0.06024 0.05301 L -0.04462 0.05301 " pathEditMode="relative" ptsTypes="AAAAA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59259E-6 L -0.02934 0.02546 L -0.11389 0.02546 L -0.11389 0.19629 L -0.04479 0.19629 " pathEditMode="relative" ptsTypes="AAAAA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51 0.02547 L -0.17274 0.02547 L -0.17274 0.35394 L -0.04462 0.35394 " pathEditMode="relative" ptsTypes="AAAAA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3" grpId="0" animBg="1"/>
      <p:bldP spid="33" grpId="0" animBg="1"/>
      <p:bldP spid="33" grpId="1" animBg="1"/>
      <p:bldP spid="35" grpId="0" animBg="1"/>
      <p:bldP spid="35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形 6">
            <a:extLst>
              <a:ext uri="{FF2B5EF4-FFF2-40B4-BE49-F238E27FC236}">
                <a16:creationId xmlns:a16="http://schemas.microsoft.com/office/drawing/2014/main" id="{8FA1C210-2B56-4E93-9A6F-5C599E5D6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61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99EBD2F-92CC-46A8-8E25-83196A2F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4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4A6FC0BE-DC97-4FD9-9013-A3268B4F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D9C7C2-9F73-46BB-ADED-CD955DB9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4BF8BE7-C45D-4F2D-A291-70252894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15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A3ABFDF0-95A2-4EF8-960E-7EC2CE2A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7FF30F45-16EE-4095-AE05-2E1FAF35E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13A75140-6E57-40A1-B379-24674688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4054DDAB-BD0D-462F-B557-23FF808E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5738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L 0.14861 -0.27338 " pathEditMode="relative" ptsTypes="AA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7 L 0.14913 0.05092 " pathEditMode="relative" ptsTypes="AA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0.14913 0.03379 " pathEditMode="relative" ptsTypes="AA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16 L 0.14861 0.07107 " pathEditMode="relative" ptsTypes="AA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61 -0.27338 L 0.29028 -0.27338 L 0.29028 -0.63588 L 0.13646 -0.63588 L 0.04497 -0.64491 " pathEditMode="relative" ptsTypes="AAAAA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05139 L 0.20278 0.05139 L 0.20278 -0.07871 L 0.13576 -0.07871 L 0.04479 -0.05301 " pathEditMode="relative" ptsTypes="AAAAA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03379 L 0.24392 0.03379 L 0.24392 -0.20509 L 0.13594 -0.20509 L 0.04497 -0.19676 " pathEditMode="relative" ptsTypes="AAAAA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0713 L 0.33073 0.0713 L 0.33073 -0.40092 L 0.13628 -0.40092 L 0.04462 -0.42592 " pathEditMode="relative" ptsTypes="AAAAA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5" grpId="0" animBg="1"/>
      <p:bldP spid="25" grpId="1" animBg="1"/>
      <p:bldP spid="27" grpId="0" animBg="1"/>
      <p:bldP spid="27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形 30">
            <a:extLst>
              <a:ext uri="{FF2B5EF4-FFF2-40B4-BE49-F238E27FC236}">
                <a16:creationId xmlns:a16="http://schemas.microsoft.com/office/drawing/2014/main" id="{39E9307B-A742-4E85-B064-0AE2B988C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(t)=7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(t)=3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(t)=0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4BF8BE7-C45D-4F2D-A291-70252894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99EBD2F-92CC-46A8-8E25-83196A2F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4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4A6FC0BE-DC97-4FD9-9013-A3268B4F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BD2F61-4B91-408F-A4AA-9DF9EEDE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id="{607EA9B0-06B1-403D-9A31-39825983D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D405D193-C6BA-46C3-841B-6E6F065C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EDF07626-2956-4856-A027-F6DE66468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51A97DCB-D735-4FF7-A95C-6B5C14DF0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5309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形 33">
            <a:extLst>
              <a:ext uri="{FF2B5EF4-FFF2-40B4-BE49-F238E27FC236}">
                <a16:creationId xmlns:a16="http://schemas.microsoft.com/office/drawing/2014/main" id="{9BCA78BA-8711-4EC7-A466-5EC65D848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(t-1)=7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4BF8BE7-C45D-4F2D-A291-70252894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4A6FC0BE-DC97-4FD9-9013-A3268B4F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C5EA9168-BB1B-47EF-8B64-8E701245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5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3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46E11E0-002E-4160-8188-97B107F6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35" name="Rectangle 41">
            <a:extLst>
              <a:ext uri="{FF2B5EF4-FFF2-40B4-BE49-F238E27FC236}">
                <a16:creationId xmlns:a16="http://schemas.microsoft.com/office/drawing/2014/main" id="{C116FC43-6FAA-4861-A17F-9F85A007B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9724A6A8-09A2-49ED-B343-D54FB38B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30D3D8AE-D1B4-423C-9CE4-6F3C8AA9A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640B764F-B058-43E3-B26A-65B2C01F2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6052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8" grpId="0" animBg="1"/>
      <p:bldP spid="30" grpId="0" animBg="1"/>
      <p:bldP spid="30" grpId="1" animBg="1"/>
      <p:bldP spid="31" grpId="0" animBg="1"/>
      <p:bldP spid="32" grpId="0" animBg="1"/>
      <p:bldP spid="3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形 32">
            <a:extLst>
              <a:ext uri="{FF2B5EF4-FFF2-40B4-BE49-F238E27FC236}">
                <a16:creationId xmlns:a16="http://schemas.microsoft.com/office/drawing/2014/main" id="{5473870F-1C40-4F21-B920-D1C55E3F5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(t-1)=7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C5EA9168-BB1B-47EF-8B64-8E701245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5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cxnSp>
        <p:nvCxnSpPr>
          <p:cNvPr id="40" name="Straight Arrow Connector 12">
            <a:extLst>
              <a:ext uri="{FF2B5EF4-FFF2-40B4-BE49-F238E27FC236}">
                <a16:creationId xmlns:a16="http://schemas.microsoft.com/office/drawing/2014/main" id="{25BB341E-9F0C-4EAE-8C9C-A927DEF3BA0F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5950800" y="33984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2">
            <a:extLst>
              <a:ext uri="{FF2B5EF4-FFF2-40B4-BE49-F238E27FC236}">
                <a16:creationId xmlns:a16="http://schemas.microsoft.com/office/drawing/2014/main" id="{79BECFCD-D7D1-46C8-B3C3-6C1A9B1AB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29664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2" name="Straight Arrow Connector 12">
            <a:extLst>
              <a:ext uri="{FF2B5EF4-FFF2-40B4-BE49-F238E27FC236}">
                <a16:creationId xmlns:a16="http://schemas.microsoft.com/office/drawing/2014/main" id="{4C7F68BF-8460-4AEC-88B0-E19DA943E1CE}"/>
              </a:ext>
            </a:extLst>
          </p:cNvPr>
          <p:cNvCxnSpPr>
            <a:cxnSpLocks/>
          </p:cNvCxnSpPr>
          <p:nvPr/>
        </p:nvCxnSpPr>
        <p:spPr>
          <a:xfrm flipH="1">
            <a:off x="5950800" y="44316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2">
            <a:extLst>
              <a:ext uri="{FF2B5EF4-FFF2-40B4-BE49-F238E27FC236}">
                <a16:creationId xmlns:a16="http://schemas.microsoft.com/office/drawing/2014/main" id="{A4D72BAE-EF01-4C4E-BA18-E97D89BDC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3830400"/>
            <a:ext cx="2160000" cy="11988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3, 4, 5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(t-1)+2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888159C-C0EB-4F8A-B383-43C8ABB2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9A256B95-2D2B-4395-A84D-A59F9C003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6926B942-403C-4A6D-AD3E-150673C31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B01B9DAF-3A9B-4D99-8939-BD743EAE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12788F1F-A9C5-4477-8E00-02706EDE9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2947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69 L 0.03212 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34 0.02546 L -0.06024 0.02546 L -0.06024 0.05301 L -0.04462 0.05301 " pathEditMode="relative" ptsTypes="AAAAA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59259E-6 L -0.02934 0.02546 L -0.11389 0.02546 L -0.11389 0.19629 L -0.04479 0.19629 " pathEditMode="relative" ptsTypes="AAAAA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51 0.02547 L -0.17274 0.02547 L -0.17274 0.35394 L -0.04462 0.35394 " pathEditMode="relative" ptsTypes="AAAAA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4 L -0.02934 0.02524 L -0.22726 0.02524 L -0.22726 0.49838 L -0.04462 0.49838 " pathEditMode="relative" ptsTypes="AAAAA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1" grpId="0" animBg="1"/>
      <p:bldP spid="32" grpId="0" animBg="1"/>
      <p:bldP spid="41" grpId="0" animBg="1"/>
      <p:bldP spid="41" grpId="1" animBg="1"/>
      <p:bldP spid="43" grpId="0" animBg="1"/>
      <p:bldP spid="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3">
            <a:extLst>
              <a:ext uri="{FF2B5EF4-FFF2-40B4-BE49-F238E27FC236}">
                <a16:creationId xmlns:a16="http://schemas.microsoft.com/office/drawing/2014/main" id="{128043F5-B488-498E-B6A3-16D5EC5749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8063" y="4006850"/>
          <a:ext cx="7716837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Visio" r:id="rId3" imgW="7716800" imgH="1527824" progId="Visio.Drawing.11">
                  <p:embed/>
                </p:oleObj>
              </mc:Choice>
              <mc:Fallback>
                <p:oleObj name="Visio" r:id="rId3" imgW="7716800" imgH="1527824" progId="Visio.Drawing.11">
                  <p:embed/>
                  <p:pic>
                    <p:nvPicPr>
                      <p:cNvPr id="3074" name="Object 23">
                        <a:extLst>
                          <a:ext uri="{FF2B5EF4-FFF2-40B4-BE49-F238E27FC236}">
                            <a16:creationId xmlns:a16="http://schemas.microsoft.com/office/drawing/2014/main" id="{128043F5-B488-498E-B6A3-16D5EC5749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006850"/>
                        <a:ext cx="7716837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>
            <a:extLst>
              <a:ext uri="{FF2B5EF4-FFF2-40B4-BE49-F238E27FC236}">
                <a16:creationId xmlns:a16="http://schemas.microsoft.com/office/drawing/2014/main" id="{D49BE4F5-D4E1-4E45-B500-EFB3371E0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</a:rPr>
              <a:t>Motivation</a:t>
            </a:r>
          </a:p>
        </p:txBody>
      </p:sp>
      <p:sp>
        <p:nvSpPr>
          <p:cNvPr id="3076" name="Line 7">
            <a:extLst>
              <a:ext uri="{FF2B5EF4-FFF2-40B4-BE49-F238E27FC236}">
                <a16:creationId xmlns:a16="http://schemas.microsoft.com/office/drawing/2014/main" id="{2DEE733F-BFE2-4275-9A5E-171E90769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077" name="群組 18">
            <a:extLst>
              <a:ext uri="{FF2B5EF4-FFF2-40B4-BE49-F238E27FC236}">
                <a16:creationId xmlns:a16="http://schemas.microsoft.com/office/drawing/2014/main" id="{AACF4415-99B7-4711-A49A-E9A4971FC01E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4859338"/>
            <a:ext cx="574675" cy="431800"/>
            <a:chOff x="4180213" y="4708477"/>
            <a:chExt cx="576064" cy="432048"/>
          </a:xfrm>
        </p:grpSpPr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66E13EDF-681F-4432-9E63-CC00BC05FBC0}"/>
                </a:ext>
              </a:extLst>
            </p:cNvPr>
            <p:cNvCxnSpPr/>
            <p:nvPr/>
          </p:nvCxnSpPr>
          <p:spPr bwMode="auto">
            <a:xfrm>
              <a:off x="4183396" y="4708477"/>
              <a:ext cx="572881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D53308B1-4CBD-4697-976A-19915547D911}"/>
                </a:ext>
              </a:extLst>
            </p:cNvPr>
            <p:cNvCxnSpPr/>
            <p:nvPr/>
          </p:nvCxnSpPr>
          <p:spPr bwMode="auto">
            <a:xfrm flipV="1">
              <a:off x="4180213" y="4708477"/>
              <a:ext cx="576064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8" name="群組 32">
            <a:extLst>
              <a:ext uri="{FF2B5EF4-FFF2-40B4-BE49-F238E27FC236}">
                <a16:creationId xmlns:a16="http://schemas.microsoft.com/office/drawing/2014/main" id="{886E9FBE-DC5F-46E6-BFF8-5E521D689AD0}"/>
              </a:ext>
            </a:extLst>
          </p:cNvPr>
          <p:cNvGrpSpPr>
            <a:grpSpLocks/>
          </p:cNvGrpSpPr>
          <p:nvPr/>
        </p:nvGrpSpPr>
        <p:grpSpPr bwMode="auto">
          <a:xfrm>
            <a:off x="2416175" y="4862513"/>
            <a:ext cx="579438" cy="431800"/>
            <a:chOff x="4180213" y="4708477"/>
            <a:chExt cx="579175" cy="432048"/>
          </a:xfrm>
        </p:grpSpPr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8128E223-FACF-43F0-8035-88CB8748CCF9}"/>
                </a:ext>
              </a:extLst>
            </p:cNvPr>
            <p:cNvCxnSpPr/>
            <p:nvPr/>
          </p:nvCxnSpPr>
          <p:spPr bwMode="auto">
            <a:xfrm>
              <a:off x="4183387" y="4708477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26A5041C-D070-48BF-A17A-4E73AA3CB286}"/>
                </a:ext>
              </a:extLst>
            </p:cNvPr>
            <p:cNvCxnSpPr/>
            <p:nvPr/>
          </p:nvCxnSpPr>
          <p:spPr bwMode="auto">
            <a:xfrm>
              <a:off x="4180213" y="5140525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9" name="群組 18">
            <a:extLst>
              <a:ext uri="{FF2B5EF4-FFF2-40B4-BE49-F238E27FC236}">
                <a16:creationId xmlns:a16="http://schemas.microsoft.com/office/drawing/2014/main" id="{0CE75914-AB0A-40AD-BE37-06FF9034B25A}"/>
              </a:ext>
            </a:extLst>
          </p:cNvPr>
          <p:cNvGrpSpPr>
            <a:grpSpLocks/>
          </p:cNvGrpSpPr>
          <p:nvPr/>
        </p:nvGrpSpPr>
        <p:grpSpPr bwMode="auto">
          <a:xfrm>
            <a:off x="5011738" y="4862513"/>
            <a:ext cx="574675" cy="431800"/>
            <a:chOff x="4180213" y="4708477"/>
            <a:chExt cx="576064" cy="432048"/>
          </a:xfrm>
        </p:grpSpPr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EB5E7876-52C1-4C52-901C-BCBCA0FF0188}"/>
                </a:ext>
              </a:extLst>
            </p:cNvPr>
            <p:cNvCxnSpPr/>
            <p:nvPr/>
          </p:nvCxnSpPr>
          <p:spPr bwMode="auto">
            <a:xfrm>
              <a:off x="4183396" y="4708477"/>
              <a:ext cx="572881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62694ECD-B315-4A4E-BA26-AE6FBD92EB3C}"/>
                </a:ext>
              </a:extLst>
            </p:cNvPr>
            <p:cNvCxnSpPr/>
            <p:nvPr/>
          </p:nvCxnSpPr>
          <p:spPr bwMode="auto">
            <a:xfrm flipV="1">
              <a:off x="4180213" y="4708477"/>
              <a:ext cx="576064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群組 32">
            <a:extLst>
              <a:ext uri="{FF2B5EF4-FFF2-40B4-BE49-F238E27FC236}">
                <a16:creationId xmlns:a16="http://schemas.microsoft.com/office/drawing/2014/main" id="{98BC4A5B-E7C9-48F2-8596-03BEDEE5AAE5}"/>
              </a:ext>
            </a:extLst>
          </p:cNvPr>
          <p:cNvGrpSpPr>
            <a:grpSpLocks/>
          </p:cNvGrpSpPr>
          <p:nvPr/>
        </p:nvGrpSpPr>
        <p:grpSpPr bwMode="auto">
          <a:xfrm>
            <a:off x="6305550" y="4862513"/>
            <a:ext cx="579438" cy="431800"/>
            <a:chOff x="4180213" y="4708477"/>
            <a:chExt cx="579175" cy="432048"/>
          </a:xfrm>
        </p:grpSpPr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2FA1693B-C252-4F62-ABD7-32704AEEAF01}"/>
                </a:ext>
              </a:extLst>
            </p:cNvPr>
            <p:cNvCxnSpPr/>
            <p:nvPr/>
          </p:nvCxnSpPr>
          <p:spPr bwMode="auto">
            <a:xfrm>
              <a:off x="4183387" y="4708477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B96D31F6-EEF7-490A-A6C3-348720B29FEE}"/>
                </a:ext>
              </a:extLst>
            </p:cNvPr>
            <p:cNvCxnSpPr/>
            <p:nvPr/>
          </p:nvCxnSpPr>
          <p:spPr bwMode="auto">
            <a:xfrm>
              <a:off x="4180213" y="5140525"/>
              <a:ext cx="5760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40D25BD-DABE-45EE-98BA-4B1ED2C29066}"/>
              </a:ext>
            </a:extLst>
          </p:cNvPr>
          <p:cNvSpPr txBox="1"/>
          <p:nvPr/>
        </p:nvSpPr>
        <p:spPr>
          <a:xfrm>
            <a:off x="5187950" y="4251325"/>
            <a:ext cx="214312" cy="2159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prstClr val="black"/>
                </a:solidFill>
                <a:latin typeface="+mj-lt"/>
                <a:ea typeface="新細明體"/>
              </a:rPr>
              <a:t>4</a:t>
            </a:r>
            <a:endParaRPr kumimoji="0" lang="zh-TW" altLang="en-US" dirty="0">
              <a:solidFill>
                <a:prstClr val="black"/>
              </a:solidFill>
              <a:latin typeface="+mj-lt"/>
              <a:ea typeface="新細明體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470B5CBC-B111-440A-9EE6-F989FBFD9DD1}"/>
              </a:ext>
            </a:extLst>
          </p:cNvPr>
          <p:cNvSpPr txBox="1"/>
          <p:nvPr/>
        </p:nvSpPr>
        <p:spPr>
          <a:xfrm>
            <a:off x="5187950" y="4251325"/>
            <a:ext cx="214313" cy="2159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prstClr val="black"/>
                </a:solidFill>
                <a:latin typeface="+mj-lt"/>
                <a:ea typeface="新細明體"/>
              </a:rPr>
              <a:t>0</a:t>
            </a:r>
            <a:endParaRPr kumimoji="0" lang="zh-TW" altLang="en-US" dirty="0">
              <a:solidFill>
                <a:prstClr val="black"/>
              </a:solidFill>
              <a:latin typeface="+mj-lt"/>
              <a:ea typeface="新細明體"/>
            </a:endParaRPr>
          </a:p>
        </p:txBody>
      </p:sp>
      <p:sp>
        <p:nvSpPr>
          <p:cNvPr id="22" name="圓角矩形圖說文字 21">
            <a:extLst>
              <a:ext uri="{FF2B5EF4-FFF2-40B4-BE49-F238E27FC236}">
                <a16:creationId xmlns:a16="http://schemas.microsoft.com/office/drawing/2014/main" id="{060371CF-EEA9-4FE9-A55F-428FD8E97677}"/>
              </a:ext>
            </a:extLst>
          </p:cNvPr>
          <p:cNvSpPr/>
          <p:nvPr/>
        </p:nvSpPr>
        <p:spPr>
          <a:xfrm>
            <a:off x="323850" y="4292600"/>
            <a:ext cx="1655763" cy="649288"/>
          </a:xfrm>
          <a:prstGeom prst="wedgeRoundRectCallout">
            <a:avLst>
              <a:gd name="adj1" fmla="val -12764"/>
              <a:gd name="adj2" fmla="val 80003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indent="-216000">
              <a:defRPr/>
            </a:pPr>
            <a:r>
              <a:rPr lang="en-US" altLang="zh-TW" dirty="0">
                <a:solidFill>
                  <a:schemeClr val="tx1"/>
                </a:solidFill>
              </a:rPr>
              <a:t>The delay of </a:t>
            </a:r>
          </a:p>
          <a:p>
            <a:pPr indent="-216000">
              <a:defRPr/>
            </a:pPr>
            <a:r>
              <a:rPr lang="en-US" altLang="zh-TW" dirty="0">
                <a:solidFill>
                  <a:schemeClr val="tx1"/>
                </a:solidFill>
              </a:rPr>
              <a:t>the packet is 6.</a:t>
            </a:r>
          </a:p>
        </p:txBody>
      </p:sp>
      <p:sp>
        <p:nvSpPr>
          <p:cNvPr id="3086" name="Rectangle 9">
            <a:extLst>
              <a:ext uri="{FF2B5EF4-FFF2-40B4-BE49-F238E27FC236}">
                <a16:creationId xmlns:a16="http://schemas.microsoft.com/office/drawing/2014/main" id="{EBB9A7EF-8BA5-49EB-B2D6-BDB5901BA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500313"/>
            <a:ext cx="84296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libri" panose="020F0502020204030204" pitchFamily="34" charset="0"/>
              </a:rPr>
              <a:t>As photons cannot be easily stopped, stored, and forwarded, one way to “store” optical packets without converting them into other media is </a:t>
            </a:r>
            <a:br>
              <a:rPr lang="en-US" altLang="zh-TW" sz="2000" dirty="0">
                <a:latin typeface="Calibri" panose="020F0502020204030204" pitchFamily="34" charset="0"/>
              </a:rPr>
            </a:br>
            <a:r>
              <a:rPr lang="en-US" altLang="zh-TW" sz="2000" dirty="0">
                <a:latin typeface="Calibri" panose="020F0502020204030204" pitchFamily="34" charset="0"/>
              </a:rPr>
              <a:t>to direct optical packets through 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optical Switches and fiber Delay Lines (SDL)</a:t>
            </a:r>
            <a:r>
              <a:rPr lang="en-US" altLang="zh-TW" sz="2000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2000" dirty="0">
                <a:latin typeface="Calibri" panose="020F0502020204030204" pitchFamily="34" charset="0"/>
              </a:rPr>
              <a:t>so that the packets 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rPr>
              <a:t>appear at the right place and at the right time.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307CD68-4487-4336-B5D8-5C0ED988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6</a:t>
            </a:fld>
            <a:endParaRPr lang="zh-TW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500FE6B-E354-43C5-A739-0B0FA58EA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428750"/>
            <a:ext cx="79359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libri" panose="020F0502020204030204" pitchFamily="34" charset="0"/>
              </a:rPr>
              <a:t>One of the challenging problems towards all-optical packet-switching is the 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design of optical buffers </a:t>
            </a:r>
            <a:r>
              <a:rPr lang="en-US" altLang="zh-TW" sz="2000" dirty="0">
                <a:latin typeface="Calibri" panose="020F0502020204030204" pitchFamily="34" charset="0"/>
              </a:rPr>
              <a:t>for conflict resolution among packets competing for the same resources.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486 0 L -0.05486 0.07222 L -0.03125 0.07222 L 0.0316 0.13565 L 0.35729 0.13565 " pathEditMode="relative" ptsTypes="AAAAAA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3" grpId="2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>
            <a:extLst>
              <a:ext uri="{FF2B5EF4-FFF2-40B4-BE49-F238E27FC236}">
                <a16:creationId xmlns:a16="http://schemas.microsoft.com/office/drawing/2014/main" id="{6B1E7763-E99F-48E9-BC8C-0E1DF2292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(t-1)=7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61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C5EA9168-BB1B-47EF-8B64-8E701245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5</a:t>
            </a: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15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583421-F4DC-437C-80BC-22FBE301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64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5" name="Rectangle 41">
            <a:extLst>
              <a:ext uri="{FF2B5EF4-FFF2-40B4-BE49-F238E27FC236}">
                <a16:creationId xmlns:a16="http://schemas.microsoft.com/office/drawing/2014/main" id="{92068F6E-5A12-4209-9A70-D4928EF2A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3AA71019-C51A-40AE-BA80-276CF3A00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C6B9E368-176D-4BA2-8590-D0DFA4EB4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5A0D4275-F5D6-403D-A9AD-3C37D3DB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6128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0.14878 -0.20139 " pathEditMode="relative" ptsTypes="AA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7 L 0.14878 -0.0007 " pathEditMode="relative" ptsTypes="AA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3 L 0.14878 0.05046 " pathEditMode="relative" ptsTypes="AA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L 0.14878 0.10556 " pathEditMode="relative" ptsTypes="AA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L 0.14878 -0.0375 " pathEditMode="relative" ptsTypes="AA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-0.20278 L 0.34392 -0.20278 L 0.34392 -0.70833 L 0.13646 -0.70833 " pathEditMode="relative" ptsTypes="AAAA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61 0.00023 L 0.16476 0.00023 L 0.16476 -0.02755 L 0.13611 -0.02755 " pathEditMode="relative" ptsTypes="AAAA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61 0.05116 L 0.25694 0.05116 L 0.25694 -0.22315 L 0.13611 -0.22315 " pathEditMode="relative" ptsTypes="AAAA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10556 L 0.35712 0.10556 L 0.35712 -0.43518 L 0.13628 -0.43518 " pathEditMode="relative" ptsTypes="AAAA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-0.03796 L 0.30295 -0.03796 L 0.30295 -0.43426 L 0.13628 -0.43426 " pathEditMode="relative" ptsTypes="AA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7081 L 0.04497 -0.71644 " pathEditMode="relative" ptsTypes="AA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02732 L 0.04497 -0.05278 " pathEditMode="relative" ptsTypes="AA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22246 L 0.04497 -0.19699 " pathEditMode="relative" ptsTypes="AA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1 -0.43495 L 0.10417 -0.42662 " pathEditMode="relative" ptsTypes="AA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1 -0.43403 L 0.04497 -0.42593 " pathEditMode="relative" ptsTypes="AA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5" grpId="0" animBg="1"/>
      <p:bldP spid="25" grpId="1" animBg="1"/>
      <p:bldP spid="25" grpId="2" animBg="1"/>
      <p:bldP spid="27" grpId="0" animBg="1"/>
      <p:bldP spid="27" grpId="1" animBg="1"/>
      <p:bldP spid="27" grpId="2" animBg="1"/>
      <p:bldP spid="32" grpId="0" animBg="1"/>
      <p:bldP spid="32" grpId="1" animBg="1"/>
      <p:bldP spid="32" grpId="2" animBg="1"/>
      <p:bldP spid="31" grpId="0" animBg="1"/>
      <p:bldP spid="31" grpId="1" animBg="1"/>
      <p:bldP spid="31" grpId="2" animBg="1"/>
      <p:bldP spid="30" grpId="0" animBg="1"/>
      <p:bldP spid="30" grpId="1" animBg="1"/>
      <p:bldP spid="30" grpId="2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形 25">
            <a:extLst>
              <a:ext uri="{FF2B5EF4-FFF2-40B4-BE49-F238E27FC236}">
                <a16:creationId xmlns:a16="http://schemas.microsoft.com/office/drawing/2014/main" id="{8DA10D8C-29DA-45C5-A6E5-DC62BD279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(t)=1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(t)=6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(t)=0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C5EA9168-BB1B-47EF-8B64-8E701245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5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BC615B9-6691-4849-9AA7-3B82D6D4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6661F375-075E-49AF-BA24-A8AF000C1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358CA6D2-5BE1-4B90-8E15-165104E15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22D30AAA-921C-4A2C-83E4-DE67381E0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89E37007-E1EE-44A2-A8FA-B4E678153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5267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形 32">
            <a:extLst>
              <a:ext uri="{FF2B5EF4-FFF2-40B4-BE49-F238E27FC236}">
                <a16:creationId xmlns:a16="http://schemas.microsoft.com/office/drawing/2014/main" id="{8909E87A-7C53-4167-82D1-EE18F87F3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(t-1)=6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C5EA9168-BB1B-47EF-8B64-8E701245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6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418BA76E-C5A8-42EA-A789-71F245FEA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6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845009E-E407-454F-A45A-FC955D0A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6D92B202-CBB4-4BC7-B268-9D429FB35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700372C0-D0C5-457B-B6DB-C0F79079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39FE44A0-AF20-4B8C-8B26-A55F4E822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DD12916D-06F6-4846-9869-3C36CD0C6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6750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19" grpId="1" animBg="1"/>
      <p:bldP spid="3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形 38">
            <a:extLst>
              <a:ext uri="{FF2B5EF4-FFF2-40B4-BE49-F238E27FC236}">
                <a16:creationId xmlns:a16="http://schemas.microsoft.com/office/drawing/2014/main" id="{9D74528B-56AB-4D79-A562-C63B05806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(t-1)=6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C5EA9168-BB1B-47EF-8B64-8E701245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6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418BA76E-C5A8-42EA-A789-71F245FEA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12">
            <a:extLst>
              <a:ext uri="{FF2B5EF4-FFF2-40B4-BE49-F238E27FC236}">
                <a16:creationId xmlns:a16="http://schemas.microsoft.com/office/drawing/2014/main" id="{4CC38211-181E-4505-86C7-E8C7FBFD27EE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5950800" y="33984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2">
            <a:extLst>
              <a:ext uri="{FF2B5EF4-FFF2-40B4-BE49-F238E27FC236}">
                <a16:creationId xmlns:a16="http://schemas.microsoft.com/office/drawing/2014/main" id="{CB3FAE88-4737-4954-9398-3D8A5ACF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29664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6" name="Straight Arrow Connector 12">
            <a:extLst>
              <a:ext uri="{FF2B5EF4-FFF2-40B4-BE49-F238E27FC236}">
                <a16:creationId xmlns:a16="http://schemas.microsoft.com/office/drawing/2014/main" id="{C36FD39C-FA6D-4F17-8057-1EDBCA1BA939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5950800" y="44316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2">
            <a:extLst>
              <a:ext uri="{FF2B5EF4-FFF2-40B4-BE49-F238E27FC236}">
                <a16:creationId xmlns:a16="http://schemas.microsoft.com/office/drawing/2014/main" id="{DD0F68FA-41AA-449F-897A-7161AD3AA3C6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5950800" y="54612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2">
            <a:extLst>
              <a:ext uri="{FF2B5EF4-FFF2-40B4-BE49-F238E27FC236}">
                <a16:creationId xmlns:a16="http://schemas.microsoft.com/office/drawing/2014/main" id="{9B9CBEB1-A246-465A-9D78-2194D7358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5173200"/>
            <a:ext cx="2160000" cy="576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8C468D92-33C1-4721-8D5E-1F1FD3ECC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39996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3, 4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63ADE43-2787-4B28-B6A0-09596790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207D1F29-3D89-428E-A07E-3E290927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B9C3F2D5-4659-4BDD-ABBB-1D3DA1B1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6191942C-51A8-4181-8B58-1BA6D1A79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31ACA65C-6593-4628-BDF5-F95CBED8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64590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69 L 0.03212 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34 0.02546 L -0.06024 0.02546 L -0.06024 0.05301 L -0.04462 0.05301 " pathEditMode="relative" ptsTypes="AAAAA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59259E-6 L -0.02934 0.02546 L -0.11389 0.02546 L -0.11389 0.19629 L -0.04479 0.19629 " pathEditMode="relative" ptsTypes="AAAAA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51 0.02547 L -0.17274 0.02547 L -0.17274 0.35394 L -0.04462 0.35394 " pathEditMode="relative" ptsTypes="AAAAA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4 L -0.02934 0.02524 L -0.22726 0.02524 L -0.22726 0.49838 L -0.04462 0.49838 " pathEditMode="relative" ptsTypes="AAAAA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1" grpId="0" animBg="1"/>
      <p:bldP spid="30" grpId="0" animBg="1"/>
      <p:bldP spid="19" grpId="0" animBg="1"/>
      <p:bldP spid="24" grpId="0" animBg="1"/>
      <p:bldP spid="2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>
            <a:extLst>
              <a:ext uri="{FF2B5EF4-FFF2-40B4-BE49-F238E27FC236}">
                <a16:creationId xmlns:a16="http://schemas.microsoft.com/office/drawing/2014/main" id="{85317047-73E6-4FFE-98A7-9933E893C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(t-1)=6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61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C5EA9168-BB1B-47EF-8B64-8E701245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6</a:t>
            </a: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418BA76E-C5A8-42EA-A789-71F245FEA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15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64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C23A49-5284-4B88-9A1A-7EF598E6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0E89EB1B-A8EE-4782-83F5-D7BDF865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C9D7ED9E-3FB5-479F-B4CD-1AC116D37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51829B81-5671-4039-829C-5ACE57EF6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CCCF0C3D-2F29-488B-8605-5240119B9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0166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L 0.14913 -0.14074 " pathEditMode="relative" ptsTypes="AA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6 L 0.14878 0.0169 " pathEditMode="relative" ptsTypes="AA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3 L 0.14878 -0.00093 " pathEditMode="relative" ptsTypes="AA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2 L 0.14878 0.12269 " pathEditMode="relative" ptsTypes="AA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85185E-6 L 0.14878 -0.02037 " pathEditMode="relative" ptsTypes="AA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-0.14051 L 0.38976 -0.14051 L 0.38976 -0.76944 L 0.13559 -0.76944 " pathEditMode="relative" ptsTypes="AAAA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01713 L 0.17726 0.01713 L 0.17726 -0.04514 L 0.13646 -0.04514 " pathEditMode="relative" ptsTypes="AAAA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-0.00046 L 0.21806 -0.00046 L 0.21806 -0.17153 L 0.13646 -0.17153 " pathEditMode="relative" ptsTypes="AAAA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0.12199 L 0.36979 0.12199 L 0.36979 -0.45231 L 0.13559 -0.45231 " pathEditMode="relative" ptsTypes="AAAA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09 -0.02153 L 0.31562 -0.02153 L 0.31562 -0.45139 L 0.13646 -0.45139 " pathEditMode="relative" ptsTypes="AAAA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6 L -0.05885 -0.00046 " pathEditMode="relative" ptsTypes="AA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76968 L 0.04497 -0.79491 " pathEditMode="relative" ptsTypes="AA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04445 L 0.04497 -0.05278 " pathEditMode="relative" ptsTypes="AA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17107 L 0.04497 -0.19699 " pathEditMode="relative" ptsTypes="AA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45185 L 0.10417 -0.42662 " pathEditMode="relative" ptsTypes="AA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1 -0.45116 L 0.04497 -0.42593 " pathEditMode="relative" ptsTypes="AA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5" grpId="0" animBg="1"/>
      <p:bldP spid="25" grpId="1" animBg="1"/>
      <p:bldP spid="25" grpId="2" animBg="1"/>
      <p:bldP spid="27" grpId="0" animBg="1"/>
      <p:bldP spid="27" grpId="1" animBg="1"/>
      <p:bldP spid="27" grpId="2" animBg="1"/>
      <p:bldP spid="32" grpId="0" animBg="1"/>
      <p:bldP spid="19" grpId="0" animBg="1"/>
      <p:bldP spid="19" grpId="1" animBg="1"/>
      <p:bldP spid="19" grpId="2" animBg="1"/>
      <p:bldP spid="31" grpId="0" animBg="1"/>
      <p:bldP spid="31" grpId="1" animBg="1"/>
      <p:bldP spid="31" grpId="2" animBg="1"/>
      <p:bldP spid="30" grpId="0" animBg="1"/>
      <p:bldP spid="30" grpId="1" animBg="1"/>
      <p:bldP spid="30" grpId="2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形 32">
            <a:extLst>
              <a:ext uri="{FF2B5EF4-FFF2-40B4-BE49-F238E27FC236}">
                <a16:creationId xmlns:a16="http://schemas.microsoft.com/office/drawing/2014/main" id="{97C94A70-FFAC-4FC9-A859-AABE0A14F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(t)=3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(t)=1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C5EA9168-BB1B-47EF-8B64-8E701245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6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418BA76E-C5A8-42EA-A789-71F245FEA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355BFB7-C75F-4471-97E5-54C66792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CF5C2793-F031-4CA1-8085-EC88CBA9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48CC63C7-8F5A-478A-928C-D8C6B5DA9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956068AF-B78F-4001-AE99-369181AF4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5367309C-4F37-44B6-9BF6-D61E8BAFE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7064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形 34">
            <a:extLst>
              <a:ext uri="{FF2B5EF4-FFF2-40B4-BE49-F238E27FC236}">
                <a16:creationId xmlns:a16="http://schemas.microsoft.com/office/drawing/2014/main" id="{2ADF7C2F-F776-43EC-B091-15931A2EB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B7AD763F-B653-4CF1-AAE5-1331E0C7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7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95BB0251-92E5-4872-BA27-ADB5C214D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7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0A16CE1-D125-4ED7-866B-D9635CCA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C8EB3BA2-1209-4161-B3BC-5A1846BA7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73BDBFB4-D1E8-4762-94E2-668FA09C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E7ECCFBD-2BB5-45A2-8C6C-B87DA4167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F1C4E3FA-A517-4C44-85C3-3959F3149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59097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8" grpId="1" animBg="1"/>
      <p:bldP spid="3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形 40">
            <a:extLst>
              <a:ext uri="{FF2B5EF4-FFF2-40B4-BE49-F238E27FC236}">
                <a16:creationId xmlns:a16="http://schemas.microsoft.com/office/drawing/2014/main" id="{C5FA8E02-9D62-4BA4-89B9-3E7057523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B7AD763F-B653-4CF1-AAE5-1331E0C7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7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95BB0251-92E5-4872-BA27-ADB5C214D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12">
            <a:extLst>
              <a:ext uri="{FF2B5EF4-FFF2-40B4-BE49-F238E27FC236}">
                <a16:creationId xmlns:a16="http://schemas.microsoft.com/office/drawing/2014/main" id="{068B1A81-1AE4-4FCE-995F-415CBF8ECB20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5950800" y="33984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>
            <a:extLst>
              <a:ext uri="{FF2B5EF4-FFF2-40B4-BE49-F238E27FC236}">
                <a16:creationId xmlns:a16="http://schemas.microsoft.com/office/drawing/2014/main" id="{D4886C37-4AB3-4CF5-87E5-FDB6824BA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29664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3" name="Straight Arrow Connector 12">
            <a:extLst>
              <a:ext uri="{FF2B5EF4-FFF2-40B4-BE49-F238E27FC236}">
                <a16:creationId xmlns:a16="http://schemas.microsoft.com/office/drawing/2014/main" id="{A4B0905B-51DB-4E4D-9395-8243D9314F22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5950800" y="44316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2">
            <a:extLst>
              <a:ext uri="{FF2B5EF4-FFF2-40B4-BE49-F238E27FC236}">
                <a16:creationId xmlns:a16="http://schemas.microsoft.com/office/drawing/2014/main" id="{1B85BDEC-9148-48A6-9291-A10AAEE0B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39996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3, 5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36" name="Straight Arrow Connector 12">
            <a:extLst>
              <a:ext uri="{FF2B5EF4-FFF2-40B4-BE49-F238E27FC236}">
                <a16:creationId xmlns:a16="http://schemas.microsoft.com/office/drawing/2014/main" id="{3E530EC6-7949-4D21-AB0D-78AB832BB6EF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5950800" y="54612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2">
            <a:extLst>
              <a:ext uri="{FF2B5EF4-FFF2-40B4-BE49-F238E27FC236}">
                <a16:creationId xmlns:a16="http://schemas.microsoft.com/office/drawing/2014/main" id="{F68703DC-1257-433C-B9E8-143FB2967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50292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6, 7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9FDCDAD-127A-4049-8132-965D0CE1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67</a:t>
            </a:fld>
            <a:endParaRPr lang="en-US" altLang="zh-TW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02EBDD-4981-46ED-8B14-02629B625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711A6959-2A4C-4EDC-A1A9-AF1598048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04D0E2D0-BB9F-4240-82B1-3DB1D1E42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2B564728-DC8D-4F4C-941E-28732C83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02745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69 L 0.03212 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34 0.02546 L -0.06024 0.02546 L -0.06024 0.05301 L -0.04462 0.05301 " pathEditMode="relative" ptsTypes="AAAAA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59259E-6 L -0.02934 0.02546 L -0.11389 0.02546 L -0.11389 0.19629 L -0.04479 0.19629 " pathEditMode="relative" ptsTypes="AAAAA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51 0.02547 L -0.17274 0.02547 L -0.17274 0.35394 L -0.04462 0.35394 " pathEditMode="relative" ptsTypes="AAA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4 L -0.02934 0.02524 L -0.22726 0.02524 L -0.22726 0.49838 L -0.04462 0.49838 " pathEditMode="relative" ptsTypes="AAAAA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139 L -0.02934 0.02524 L -0.28594 0.02524 L -0.28594 0.65533 L -0.04427 0.65533 " pathEditMode="relative" ptsTypes="AAAAA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2" grpId="0" animBg="1"/>
      <p:bldP spid="30" grpId="0" animBg="1"/>
      <p:bldP spid="24" grpId="0" animBg="1"/>
      <p:bldP spid="28" grpId="0" animBg="1"/>
      <p:bldP spid="29" grpId="0" animBg="1"/>
      <p:bldP spid="29" grpId="1" animBg="1"/>
      <p:bldP spid="35" grpId="0" animBg="1"/>
      <p:bldP spid="35" grpId="1" animBg="1"/>
      <p:bldP spid="37" grpId="0" animBg="1"/>
      <p:bldP spid="37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>
            <a:extLst>
              <a:ext uri="{FF2B5EF4-FFF2-40B4-BE49-F238E27FC236}">
                <a16:creationId xmlns:a16="http://schemas.microsoft.com/office/drawing/2014/main" id="{EA1E6553-F770-4586-91CE-4A2F0DC1B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(t-1)=0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(t-1)=1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61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64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15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7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95BB0251-92E5-4872-BA27-ADB5C214D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B7AD763F-B653-4CF1-AAE5-1331E0C7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18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34C8B8-22F0-4287-AA97-C5F8963C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  <p:sp>
        <p:nvSpPr>
          <p:cNvPr id="35" name="Rectangle 41">
            <a:extLst>
              <a:ext uri="{FF2B5EF4-FFF2-40B4-BE49-F238E27FC236}">
                <a16:creationId xmlns:a16="http://schemas.microsoft.com/office/drawing/2014/main" id="{CF83EE8C-ADB0-4F95-BFEA-7A9CA5F67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AD947EAC-B6AF-4453-89C3-426CA8885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8613EB0A-85A9-41DA-9655-3DDA0C1D5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57416430-8C61-4D73-BECC-35AA48AE7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95105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L 0.14913 -0.12315 " pathEditMode="relative" ptsTypes="AA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7 L 0.14913 0.03403 " pathEditMode="relative" ptsTypes="AA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0.14878 0.01666 " pathEditMode="relative" ptsTypes="AA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0.14948 -0.00046 " pathEditMode="relative" ptsTypes="AA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85185E-6 L 0.14913 1.85185E-6 " pathEditMode="relative" ptsTypes="AA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14913 0.07153 " pathEditMode="relative" ptsTypes="AA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-0.12384 L 0.40226 -0.12384 L 0.40226 -0.78657 L 0.13628 -0.78657 " pathEditMode="relative" ptsTypes="AAAA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03403 L 0.18976 0.03403 L 0.18976 -0.06135 L 0.13628 -0.06135 " pathEditMode="relative" ptsTypes="AAAA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01666 L 0.23073 0.01666 L 0.23073 -0.18796 L 0.13628 -0.18796 " pathEditMode="relative" ptsTypes="AAAA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48 -0.00092 L 0.27656 -0.00092 L 0.27656 -0.3287 L 0.13628 -0.3287 " pathEditMode="relative" ptsTypes="AAAA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48 1.85185E-6 L 0.33073 1.85185E-6 L 0.33073 -0.47222 L 0.13628 -0.47222 " pathEditMode="relative" ptsTypes="AAAA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07037 L 0.44392 0.07037 L 0.44392 -0.70046 L 0.13646 -0.70046 " pathEditMode="relative" ptsTypes="AAAA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6 L -0.05885 -0.00046 " pathEditMode="relative" ptsTypes="AA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78657 L 0.04497 -0.79491 " pathEditMode="relative" ptsTypes="AA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06204 L 0.04497 -0.05278 " pathEditMode="relative" ptsTypes="AA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18843 L 0.04497 -0.19699 " pathEditMode="relative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1 -0.32893 L 0.04497 -0.3544 " pathEditMode="relative" ptsTypes="AA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1 -0.47199 L 0.10417 -0.49792 " pathEditMode="relative" ptsTypes="AA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70139 L 0.04497 -0.72708 " pathEditMode="relative" ptsTypes="AA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5" grpId="0" animBg="1"/>
      <p:bldP spid="25" grpId="1" animBg="1"/>
      <p:bldP spid="25" grpId="2" animBg="1"/>
      <p:bldP spid="27" grpId="0" animBg="1"/>
      <p:bldP spid="27" grpId="1" animBg="1"/>
      <p:bldP spid="27" grpId="2" animBg="1"/>
      <p:bldP spid="32" grpId="0" animBg="1"/>
      <p:bldP spid="32" grpId="1" animBg="1"/>
      <p:bldP spid="32" grpId="2" animBg="1"/>
      <p:bldP spid="30" grpId="0" animBg="1"/>
      <p:bldP spid="30" grpId="1" animBg="1"/>
      <p:bldP spid="30" grpId="2" animBg="1"/>
      <p:bldP spid="31" grpId="0" animBg="1"/>
      <p:bldP spid="28" grpId="0" animBg="1"/>
      <p:bldP spid="28" grpId="1" animBg="1"/>
      <p:bldP spid="28" grpId="2" animBg="1"/>
      <p:bldP spid="24" grpId="0" animBg="1"/>
      <p:bldP spid="24" grpId="1" animBg="1"/>
      <p:bldP spid="24" grpId="2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形 34">
            <a:extLst>
              <a:ext uri="{FF2B5EF4-FFF2-40B4-BE49-F238E27FC236}">
                <a16:creationId xmlns:a16="http://schemas.microsoft.com/office/drawing/2014/main" id="{58A02FAE-3691-497F-8DAF-0E1451B88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(t)=5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(t)=2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(t)=3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B7AD763F-B653-4CF1-AAE5-1331E0C7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01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7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95BB0251-92E5-4872-BA27-ADB5C214D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7A97717-300E-4B0E-A6E6-39ADF3D1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0AAEA035-08C6-4D91-809A-853219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F6C262E6-40B6-48E9-9AB8-2DDB2BE5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BFF019BA-596C-4380-B9A6-052C1A336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CDCF3972-3A3C-4EBD-92DD-088CC6564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17074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E79E3CCE-D068-42F8-BC40-F8063DE04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3860800"/>
            <a:ext cx="8501063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libri" panose="020F0502020204030204" pitchFamily="34" charset="0"/>
              </a:rPr>
              <a:t>Recent advances in SDL constructions have shown that there exist </a:t>
            </a:r>
            <a:br>
              <a:rPr lang="en-US" altLang="zh-TW" sz="2000" dirty="0">
                <a:latin typeface="Calibri" panose="020F0502020204030204" pitchFamily="34" charset="0"/>
              </a:rPr>
            </a:br>
            <a:r>
              <a:rPr lang="en-US" altLang="zh-TW" sz="2000" dirty="0">
                <a:latin typeface="Calibri" panose="020F0502020204030204" pitchFamily="34" charset="0"/>
              </a:rPr>
              <a:t>systematic methods for constructing various types of optical queues, </a:t>
            </a:r>
            <a:br>
              <a:rPr lang="en-US" altLang="zh-TW" sz="2000" dirty="0">
                <a:latin typeface="Calibri" panose="020F0502020204030204" pitchFamily="34" charset="0"/>
              </a:rPr>
            </a:br>
            <a:r>
              <a:rPr lang="en-US" altLang="zh-TW" sz="2000" dirty="0">
                <a:latin typeface="Calibri" panose="020F0502020204030204" pitchFamily="34" charset="0"/>
              </a:rPr>
              <a:t>including output-buffered switches, FIFO multiplexers, FIFO queues, </a:t>
            </a:r>
            <a:br>
              <a:rPr lang="en-US" altLang="zh-TW" sz="2000" dirty="0">
                <a:latin typeface="Calibri" panose="020F0502020204030204" pitchFamily="34" charset="0"/>
              </a:rPr>
            </a:br>
            <a:r>
              <a:rPr lang="en-US" altLang="zh-TW" sz="2000" dirty="0">
                <a:latin typeface="Calibri" panose="020F0502020204030204" pitchFamily="34" charset="0"/>
              </a:rPr>
              <a:t>LIFO queues, priority queues, linear compressors, linear decompressors, </a:t>
            </a:r>
            <a:br>
              <a:rPr lang="en-US" altLang="zh-TW" sz="2000" dirty="0">
                <a:latin typeface="Calibri" panose="020F0502020204030204" pitchFamily="34" charset="0"/>
              </a:rPr>
            </a:br>
            <a:r>
              <a:rPr lang="en-US" altLang="zh-TW" sz="2000" dirty="0">
                <a:latin typeface="Calibri" panose="020F0502020204030204" pitchFamily="34" charset="0"/>
              </a:rPr>
              <a:t>non-overtaking delay lines, and flexible delay lines. Priority queues is one of the most general and versatile types of queues.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62E394E-D629-40D1-A359-5E667DD0D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5841268"/>
            <a:ext cx="83962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libri" panose="020F0502020204030204" pitchFamily="34" charset="0"/>
              </a:rPr>
              <a:t>In this work, we focus on the constructions of 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rPr>
              <a:t>optical priority queues</a:t>
            </a:r>
            <a:r>
              <a:rPr lang="en-US" altLang="zh-TW" sz="20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9397" name="Rectangle 9">
            <a:extLst>
              <a:ext uri="{FF2B5EF4-FFF2-40B4-BE49-F238E27FC236}">
                <a16:creationId xmlns:a16="http://schemas.microsoft.com/office/drawing/2014/main" id="{D68F74CC-37FA-4AF8-932A-27D07A7A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500313"/>
            <a:ext cx="84296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libri" panose="020F0502020204030204" pitchFamily="34" charset="0"/>
              </a:rPr>
              <a:t>As photons cannot be easily stopped, stored, and forwarded, one way to “store” optical packets without converting them into other media is </a:t>
            </a:r>
            <a:br>
              <a:rPr lang="en-US" altLang="zh-TW" sz="2000" dirty="0">
                <a:latin typeface="Calibri" panose="020F0502020204030204" pitchFamily="34" charset="0"/>
              </a:rPr>
            </a:br>
            <a:r>
              <a:rPr lang="en-US" altLang="zh-TW" sz="2000" dirty="0">
                <a:latin typeface="Calibri" panose="020F0502020204030204" pitchFamily="34" charset="0"/>
              </a:rPr>
              <a:t>to direct optical packets through 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optical Switches and fiber Delay Lines (SDL)</a:t>
            </a:r>
            <a:r>
              <a:rPr lang="en-US" altLang="zh-TW" sz="2000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2000" dirty="0">
                <a:latin typeface="Calibri" panose="020F0502020204030204" pitchFamily="34" charset="0"/>
              </a:rPr>
              <a:t>so that the packets 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rPr>
              <a:t>appear at the right place and at the right time</a:t>
            </a:r>
            <a:r>
              <a:rPr lang="en-US" altLang="zh-TW" sz="20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9398" name="Rectangle 2">
            <a:extLst>
              <a:ext uri="{FF2B5EF4-FFF2-40B4-BE49-F238E27FC236}">
                <a16:creationId xmlns:a16="http://schemas.microsoft.com/office/drawing/2014/main" id="{53ED6F7C-42EE-4CC6-85D5-214C3BD43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</a:rPr>
              <a:t>Motivation</a:t>
            </a:r>
          </a:p>
        </p:txBody>
      </p:sp>
      <p:sp>
        <p:nvSpPr>
          <p:cNvPr id="59399" name="Line 7">
            <a:extLst>
              <a:ext uri="{FF2B5EF4-FFF2-40B4-BE49-F238E27FC236}">
                <a16:creationId xmlns:a16="http://schemas.microsoft.com/office/drawing/2014/main" id="{C5DC904F-9715-435A-B82E-1AC958451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9B61906-B3A1-4BD3-B60D-EE4A07AE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7</a:t>
            </a:fld>
            <a:endParaRPr lang="zh-TW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608DDEF-7FD7-4F66-9A3A-8993258C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428750"/>
            <a:ext cx="79359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libri" panose="020F0502020204030204" pitchFamily="34" charset="0"/>
              </a:rPr>
              <a:t>One of the challenging problems towards all-optical packet-switching is the </a:t>
            </a:r>
            <a:r>
              <a:rPr lang="en-US" altLang="zh-TW" sz="2000" dirty="0">
                <a:solidFill>
                  <a:srgbClr val="FF0000"/>
                </a:solidFill>
                <a:latin typeface="Calibri" panose="020F0502020204030204" pitchFamily="34" charset="0"/>
              </a:rPr>
              <a:t>design of optical buffers </a:t>
            </a:r>
            <a:r>
              <a:rPr lang="en-US" altLang="zh-TW" sz="2000" dirty="0">
                <a:latin typeface="Calibri" panose="020F0502020204030204" pitchFamily="34" charset="0"/>
              </a:rPr>
              <a:t>for conflict resolution among packets competing for the same resources.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形 38">
            <a:extLst>
              <a:ext uri="{FF2B5EF4-FFF2-40B4-BE49-F238E27FC236}">
                <a16:creationId xmlns:a16="http://schemas.microsoft.com/office/drawing/2014/main" id="{7A56A80B-C505-4700-B527-A42DAD303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(t-1)=2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5BE96AC-1980-4937-9A1B-1810B8CE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B7AD763F-B653-4CF1-AAE5-1331E0C7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01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8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95BB0251-92E5-4872-BA27-ADB5C214D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73920F0A-15DA-428A-B01D-DEFED275D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5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25CD88A3-F5CE-47A5-827B-D42990AE0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34D1EE42-D6AA-40B8-AA75-979FD026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016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CBD8D3A8-6B22-4398-8874-5093E11A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8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A37B19E-92CF-4B70-B19B-D4D99011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70</a:t>
            </a:fld>
            <a:endParaRPr lang="en-US" altLang="zh-TW"/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5B5C02C3-5A84-4A8C-8743-0ADC49A5E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c(t) = 1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BD00258B-E3BF-4DEE-8F81-DB34302A4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495977B1-88A0-45A9-A39E-C66A4FEA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722454C2-1F5B-45E3-A3F3-9EAD0CEA1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1845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  <p:bldP spid="22" grpId="0" animBg="1"/>
      <p:bldP spid="28" grpId="0" animBg="1"/>
      <p:bldP spid="29" grpId="0" animBg="1"/>
      <p:bldP spid="29" grpId="1" animBg="1"/>
      <p:bldP spid="33" grpId="0" animBg="1"/>
      <p:bldP spid="34" grpId="0" animBg="1"/>
      <p:bldP spid="35" grpId="0" animBg="1"/>
      <p:bldP spid="4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形 35">
            <a:extLst>
              <a:ext uri="{FF2B5EF4-FFF2-40B4-BE49-F238E27FC236}">
                <a16:creationId xmlns:a16="http://schemas.microsoft.com/office/drawing/2014/main" id="{122DDBEC-3D9E-4D0C-82F7-BFEAFA673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(t-1)=2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8</a:t>
            </a: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73920F0A-15DA-428A-B01D-DEFED275D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25CD88A3-F5CE-47A5-827B-D42990AE0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34D1EE42-D6AA-40B8-AA75-979FD026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01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CBD8D3A8-6B22-4398-8874-5093E11A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8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DDF1EB8-8E30-4D42-B98B-BE16C18A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71</a:t>
            </a:fld>
            <a:endParaRPr lang="en-US" altLang="zh-TW"/>
          </a:p>
        </p:txBody>
      </p:sp>
      <p:sp>
        <p:nvSpPr>
          <p:cNvPr id="37" name="Rectangle 41">
            <a:extLst>
              <a:ext uri="{FF2B5EF4-FFF2-40B4-BE49-F238E27FC236}">
                <a16:creationId xmlns:a16="http://schemas.microsoft.com/office/drawing/2014/main" id="{E43DD40D-2C67-4168-84E2-88E4FAD2B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c(t) = 1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7C6AC30F-CB49-49E8-8004-FBBFDF145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94494C84-FB7C-4F3F-B70A-80004FCB5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AB9F888D-2620-4559-B286-5886D4E9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45114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69 L 0.03212 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34 0.02546 L -0.06024 0.02546 L -0.06024 0.05301 L -0.04462 0.05301 " pathEditMode="relative" ptsTypes="AAAAA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59259E-6 L -0.02934 0.02546 L -0.11389 0.02546 L -0.11389 0.19629 L -0.04479 0.19629 " pathEditMode="relative" ptsTypes="AAAAA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51 0.02547 L -0.17274 0.02547 L -0.17274 0.35394 L -0.04462 0.35394 " pathEditMode="relative" ptsTypes="AAA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4 L -0.02934 0.02524 L -0.22726 0.02524 L -0.22726 0.49838 L -0.04462 0.49838 " pathEditMode="relative" ptsTypes="AAAAA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139 L -0.02934 0.02524 L -0.28594 0.02524 L -0.28594 0.65533 L -0.04427 0.65533 " pathEditMode="relative" ptsTypes="AAAAA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46 L -0.03003 0.02454 L -0.33941 0.02454 L -0.33941 0.79954 L -0.04357 0.79954 " pathEditMode="relative" ptsTypes="AAAAA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1" grpId="0" animBg="1"/>
      <p:bldP spid="29" grpId="0" animBg="1"/>
      <p:bldP spid="34" grpId="0" animBg="1"/>
      <p:bldP spid="3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>
            <a:extLst>
              <a:ext uri="{FF2B5EF4-FFF2-40B4-BE49-F238E27FC236}">
                <a16:creationId xmlns:a16="http://schemas.microsoft.com/office/drawing/2014/main" id="{5ED3982E-0DA6-4C61-A8B5-ECE93865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(t-1)=2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DE2303-644D-4329-8945-535B5A82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61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4C9648B-135E-4D00-90BA-9671E10F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15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1B5648D-6BE5-4761-A8E8-5F493C2F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64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8</a:t>
            </a: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73920F0A-15DA-428A-B01D-DEFED275D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25CD88A3-F5CE-47A5-827B-D42990AE0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34D1EE42-D6AA-40B8-AA75-979FD026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677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CBD8D3A8-6B22-4398-8874-5093E11A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18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8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C7EFD6ED-3EED-4BEC-ACC6-B1E17D46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0FAEDA6-807B-4C80-A6FC-2BBEA4E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2C55993-4C0E-4773-92E0-D834FDC1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154400"/>
            <a:ext cx="287337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E6A61BF1-30E1-4ED5-9A70-0E4BC7577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644000"/>
            <a:ext cx="287337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65D74E29-D52A-40D3-8FBA-B063745E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184000"/>
            <a:ext cx="287337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16066DA9-D61E-4259-ADB1-994D01D1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677200"/>
            <a:ext cx="287337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4DB1310-23C4-4C04-9508-BDF42C91E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0E634-8A3D-4EAD-8BC7-1786BDCC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72</a:t>
            </a:fld>
            <a:endParaRPr lang="en-US" altLang="zh-TW"/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ACC5C4C7-F59A-40B9-89E0-D1402FE6B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c(t) = 1</a:t>
            </a: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FAC12288-6213-4BA3-B7D6-EBE236D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0A3D6073-6622-4968-A8C4-C6EA1094B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BE3CC4CE-7E99-4455-90C2-08D82E129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8674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L 0.14878 0.36898 " pathEditMode="relative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7" grpId="1" animBg="1"/>
      <p:bldP spid="30" grpId="0" animBg="1"/>
      <p:bldP spid="31" grpId="0" animBg="1"/>
      <p:bldP spid="29" grpId="0" animBg="1"/>
      <p:bldP spid="33" grpId="0" animBg="1"/>
      <p:bldP spid="34" grpId="0" animBg="1"/>
      <p:bldP spid="35" grpId="0" animBg="1"/>
      <p:bldP spid="24" grpId="0" animBg="1"/>
      <p:bldP spid="28" grpId="0" animBg="1"/>
      <p:bldP spid="32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形 33">
            <a:extLst>
              <a:ext uri="{FF2B5EF4-FFF2-40B4-BE49-F238E27FC236}">
                <a16:creationId xmlns:a16="http://schemas.microsoft.com/office/drawing/2014/main" id="{EFF20CA0-1DFD-457C-A11F-A70F66C78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(t-1)=2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799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1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8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C7EFD6ED-3EED-4BEC-ACC6-B1E17D46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0FAEDA6-807B-4C80-A6FC-2BBEA4E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2C55993-4C0E-4773-92E0-D834FDC1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15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E6A61BF1-30E1-4ED5-9A70-0E4BC7577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64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65D74E29-D52A-40D3-8FBA-B063745E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18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16066DA9-D61E-4259-ADB1-994D01D1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677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4DB1310-23C4-4C04-9508-BDF42C91E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cxnSp>
        <p:nvCxnSpPr>
          <p:cNvPr id="40" name="Straight Arrow Connector 12">
            <a:extLst>
              <a:ext uri="{FF2B5EF4-FFF2-40B4-BE49-F238E27FC236}">
                <a16:creationId xmlns:a16="http://schemas.microsoft.com/office/drawing/2014/main" id="{8D93D295-B2F8-4A40-B015-895ED25C5DB6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5950800" y="33984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2">
            <a:extLst>
              <a:ext uri="{FF2B5EF4-FFF2-40B4-BE49-F238E27FC236}">
                <a16:creationId xmlns:a16="http://schemas.microsoft.com/office/drawing/2014/main" id="{BC88CE8E-4FF0-4BB9-9EEB-2EB5329E6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29664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2" name="Straight Arrow Connector 12">
            <a:extLst>
              <a:ext uri="{FF2B5EF4-FFF2-40B4-BE49-F238E27FC236}">
                <a16:creationId xmlns:a16="http://schemas.microsoft.com/office/drawing/2014/main" id="{444B8FCB-73BE-4E60-9F4E-98F0860DA9B7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5950800" y="44316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2">
            <a:extLst>
              <a:ext uri="{FF2B5EF4-FFF2-40B4-BE49-F238E27FC236}">
                <a16:creationId xmlns:a16="http://schemas.microsoft.com/office/drawing/2014/main" id="{E9A9D3F9-2736-45A0-BBC3-6CDCA1F7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39996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3, 4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44" name="Straight Arrow Connector 12">
            <a:extLst>
              <a:ext uri="{FF2B5EF4-FFF2-40B4-BE49-F238E27FC236}">
                <a16:creationId xmlns:a16="http://schemas.microsoft.com/office/drawing/2014/main" id="{32A13A48-26FB-4F46-9403-941F6F58B438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5950800" y="54612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2">
            <a:extLst>
              <a:ext uri="{FF2B5EF4-FFF2-40B4-BE49-F238E27FC236}">
                <a16:creationId xmlns:a16="http://schemas.microsoft.com/office/drawing/2014/main" id="{950D29B3-1094-4145-A505-3E9E77DBC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50292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6, 7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072DDAA-2EEA-4C92-A651-1598CB9B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73</a:t>
            </a:fld>
            <a:endParaRPr lang="en-US" altLang="zh-TW"/>
          </a:p>
        </p:txBody>
      </p:sp>
      <p:sp>
        <p:nvSpPr>
          <p:cNvPr id="35" name="Rectangle 41">
            <a:extLst>
              <a:ext uri="{FF2B5EF4-FFF2-40B4-BE49-F238E27FC236}">
                <a16:creationId xmlns:a16="http://schemas.microsoft.com/office/drawing/2014/main" id="{0E9E2490-A35B-4348-B539-74DAAA6F8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c(t) = 1</a:t>
            </a: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CC5EE918-54FB-48D6-A265-35467C229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84319E54-2745-4417-93F3-965C6EDA6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id="{B1735F6D-F80C-4C87-A310-11ED6CAE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46406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>
            <a:extLst>
              <a:ext uri="{FF2B5EF4-FFF2-40B4-BE49-F238E27FC236}">
                <a16:creationId xmlns:a16="http://schemas.microsoft.com/office/drawing/2014/main" id="{E088AD8B-405E-4987-9358-C906ABFAB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(t-1)=2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(t-1)=3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B88C8F-2D9C-4837-971A-B00814E9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799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1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8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C7EFD6ED-3EED-4BEC-ACC6-B1E17D46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E6A61BF1-30E1-4ED5-9A70-0E4BC7577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64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65D74E29-D52A-40D3-8FBA-B063745E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18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16066DA9-D61E-4259-ADB1-994D01D1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677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4DB1310-23C4-4C04-9508-BDF42C91E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2C55993-4C0E-4773-92E0-D834FDC1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15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0FAEDA6-807B-4C80-A6FC-2BBEA4E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A7A0F64-0175-4BB9-B4E7-94F083A6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  <p:sp>
        <p:nvSpPr>
          <p:cNvPr id="35" name="Rectangle 41">
            <a:extLst>
              <a:ext uri="{FF2B5EF4-FFF2-40B4-BE49-F238E27FC236}">
                <a16:creationId xmlns:a16="http://schemas.microsoft.com/office/drawing/2014/main" id="{DD856782-C926-4872-84F9-C609DCD0C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c(t) = 1</a:t>
            </a:r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C9BD2BA9-B61C-45C0-86DF-612C87E3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BC50ABD3-52C8-407C-9970-5CA6C42C1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45CA46E8-B47D-4EAA-BAE6-C9791638F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5636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0.14878 -0.20232 " pathEditMode="relative" ptsTypes="AA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16 L 0.14913 0.10578 " pathEditMode="relative" ptsTypes="AA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L 0.14913 -0.09954 " pathEditMode="relative" ptsTypes="AA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0.14913 -0.0544 " pathEditMode="relative" ptsTypes="AA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9 L 0.14913 0.03403 " pathEditMode="relative" ptsTypes="AA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92 L 0.14913 0.01644 " pathEditMode="relative" ptsTypes="AA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13 -0.20185 L 0.34392 -0.20185 L 0.34392 -0.7081 L 0.13663 -0.7081 " pathEditMode="relative" ptsTypes="AAAA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10578 L 0.24392 0.10578 L 0.24392 -0.13357 L 0.13628 -0.13357 " pathEditMode="relative" ptsTypes="AAAA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0.09977 L 0.20278 -0.09977 L 0.20278 -0.22963 L 0.13611 -0.22963 " pathEditMode="relative" ptsTypes="AAAA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13 -0.05509 L 0.28976 -0.05509 L 0.28976 -0.4169 L 0.13663 -0.4169 " pathEditMode="relative" ptsTypes="AAAA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0.03287 L 0.41562 0.03287 L 0.41562 -0.66273 L 0.13646 -0.66273 " pathEditMode="relative" ptsTypes="AAAA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0.01667 L 0.45642 0.01667 L 0.45642 -0.78889 L 0.13559 -0.78889 " pathEditMode="relative" ptsTypes="AAAA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46 L -0.05885 -0.00046 " pathEditMode="relative" ptsTypes="AA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1 -0.7081 L 0.10417 -0.71644 " pathEditMode="relative" ptsTypes="AA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13334 L 0.04497 -0.125 " pathEditMode="relative" ptsTypes="AA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22963 L 0.04497 -0.20347 " pathEditMode="relative" ptsTypes="AA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41736 L 0.04497 -0.4257 " pathEditMode="relative" ptsTypes="AA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66342 L 0.04497 -0.65486 " pathEditMode="relative" ptsTypes="AA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79028 L 0.04497 -0.79861 " pathEditMode="relative" ptsTypes="AA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7" grpId="0" animBg="1"/>
      <p:bldP spid="24" grpId="0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32" grpId="0" animBg="1"/>
      <p:bldP spid="32" grpId="1" animBg="1"/>
      <p:bldP spid="32" grpId="2" animBg="1"/>
      <p:bldP spid="28" grpId="0" animBg="1"/>
      <p:bldP spid="28" grpId="1" animBg="1"/>
      <p:bldP spid="28" grpId="2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形 29">
            <a:extLst>
              <a:ext uri="{FF2B5EF4-FFF2-40B4-BE49-F238E27FC236}">
                <a16:creationId xmlns:a16="http://schemas.microsoft.com/office/drawing/2014/main" id="{F5B9F835-6703-4926-AD23-D769C4E5C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(t)=7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(t)=4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(t)=5</a:t>
            </a: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8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C7EFD6ED-3EED-4BEC-ACC6-B1E17D46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0FAEDA6-807B-4C80-A6FC-2BBEA4E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2C55993-4C0E-4773-92E0-D834FDC1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E6A61BF1-30E1-4ED5-9A70-0E4BC7577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65D74E29-D52A-40D3-8FBA-B063745E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16066DA9-D61E-4259-ADB1-994D01D1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01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4DB1310-23C4-4C04-9508-BDF42C91E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0DE9ABB-77F2-43D3-8793-93918BBE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75</a:t>
            </a:fld>
            <a:endParaRPr lang="en-US" altLang="zh-TW"/>
          </a:p>
        </p:txBody>
      </p:sp>
      <p:sp>
        <p:nvSpPr>
          <p:cNvPr id="31" name="Rectangle 41">
            <a:extLst>
              <a:ext uri="{FF2B5EF4-FFF2-40B4-BE49-F238E27FC236}">
                <a16:creationId xmlns:a16="http://schemas.microsoft.com/office/drawing/2014/main" id="{A5A0FF14-DF91-4FC2-8197-8B5B8184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c(t) = 1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BCF843DF-F645-4884-83EB-F63010102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2ECDDD15-A63A-4990-8AAD-795B6D53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9E9E3CD4-AE0C-4007-BC39-61FDDAC3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3116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形 40">
            <a:extLst>
              <a:ext uri="{FF2B5EF4-FFF2-40B4-BE49-F238E27FC236}">
                <a16:creationId xmlns:a16="http://schemas.microsoft.com/office/drawing/2014/main" id="{2430E215-6794-4218-9900-00E012D40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(t-1)=7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(t-1)=4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9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C7EFD6ED-3EED-4BEC-ACC6-B1E17D46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0FAEDA6-807B-4C80-A6FC-2BBEA4E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2C55993-4C0E-4773-92E0-D834FDC1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E6A61BF1-30E1-4ED5-9A70-0E4BC7577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65D74E29-D52A-40D3-8FBA-B063745E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16066DA9-D61E-4259-ADB1-994D01D1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01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4DB1310-23C4-4C04-9508-BDF42C91E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05949AF3-7D11-4A53-923B-23C330B35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3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CC0A563D-A397-463D-9EBB-428DD2F1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4581D3CC-8AE0-4118-B274-25A7A9986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29BB71DD-F33C-4314-ACE7-73FF8089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4E6815D-C15B-4838-B743-C6D86728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8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D192476D-3B98-419D-8586-28889736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01600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A6AC8E3-5FAB-499F-9EE3-704C3F04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76</a:t>
            </a:fld>
            <a:endParaRPr lang="en-US" altLang="zh-TW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9A8B6D0-5FA9-4570-92D1-9A59DAEB1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05AD3F93-CE2F-489F-B57A-29858ED0C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F60778A9-55C6-4706-A90C-E089C302C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E9DE7795-CF67-427B-9C5C-58BB6C69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5668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6" grpId="0" animBg="1"/>
      <p:bldP spid="37" grpId="0" animBg="1"/>
      <p:bldP spid="38" grpId="0" animBg="1"/>
      <p:bldP spid="39" grpId="0" animBg="1"/>
      <p:bldP spid="23" grpId="0" animBg="1"/>
      <p:bldP spid="23" grpId="1" animBg="1"/>
      <p:bldP spid="27" grpId="0" animBg="1"/>
      <p:bldP spid="29" grpId="0" animBg="1"/>
      <p:bldP spid="30" grpId="0" animBg="1"/>
      <p:bldP spid="31" grpId="0" animBg="1"/>
      <p:bldP spid="33" grpId="0" animBg="1"/>
      <p:bldP spid="4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形 35">
            <a:extLst>
              <a:ext uri="{FF2B5EF4-FFF2-40B4-BE49-F238E27FC236}">
                <a16:creationId xmlns:a16="http://schemas.microsoft.com/office/drawing/2014/main" id="{282DB91C-27D9-4C27-9F56-D22F32EAB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(t-1)=7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(t-1)=4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9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0FAEDA6-807B-4C80-A6FC-2BBEA4E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2C55993-4C0E-4773-92E0-D834FDC1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05949AF3-7D11-4A53-923B-23C330B35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CC0A563D-A397-463D-9EBB-428DD2F1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4581D3CC-8AE0-4118-B274-25A7A9986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29BB71DD-F33C-4314-ACE7-73FF8089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4E6815D-C15B-4838-B743-C6D86728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8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D192476D-3B98-419D-8586-28889736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01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CD9FA2D-6649-42A3-92B5-2CD18884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77</a:t>
            </a:fld>
            <a:endParaRPr lang="en-US" altLang="zh-TW"/>
          </a:p>
        </p:txBody>
      </p:sp>
      <p:sp>
        <p:nvSpPr>
          <p:cNvPr id="37" name="Rectangle 41">
            <a:extLst>
              <a:ext uri="{FF2B5EF4-FFF2-40B4-BE49-F238E27FC236}">
                <a16:creationId xmlns:a16="http://schemas.microsoft.com/office/drawing/2014/main" id="{2EB68180-A103-4A83-BDD9-E8AE79EC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BAB06EB3-5F7A-459C-813D-9577C5939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64144B3E-E9DC-4F35-9461-E1ECA77C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6612B601-B316-4C2F-A0A3-4AE63205A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72066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69 L 0.03212 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34 0.02546 L -0.06024 0.02546 L -0.06024 0.05301 L -0.04462 0.05301 " pathEditMode="relative" ptsTypes="AAAAA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59259E-6 L -0.02934 0.02546 L -0.11389 0.02546 L -0.11389 0.19629 L -0.04479 0.19629 " pathEditMode="relative" ptsTypes="AAAAA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2951 0.02547 L -0.17274 0.02547 L -0.17274 0.35394 L -0.04462 0.35394 " pathEditMode="relative" ptsTypes="AAAAA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4 L -0.02934 0.02524 L -0.22726 0.02524 L -0.22726 0.49838 L -0.04462 0.49838 " pathEditMode="relative" ptsTypes="AAAAA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139 L -0.02934 0.02524 L -0.28594 0.02524 L -0.28594 0.65533 L -0.04427 0.65533 " pathEditMode="relative" ptsTypes="AAAAA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46 L -0.03003 0.02454 L -0.33941 0.02454 L -0.33941 0.79954 L -0.04357 0.79954 " pathEditMode="relative" ptsTypes="AAAAA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23" grpId="0" animBg="1"/>
      <p:bldP spid="27" grpId="0" animBg="1"/>
      <p:bldP spid="30" grpId="0" animBg="1"/>
      <p:bldP spid="31" grpId="0" animBg="1"/>
      <p:bldP spid="3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>
            <a:extLst>
              <a:ext uri="{FF2B5EF4-FFF2-40B4-BE49-F238E27FC236}">
                <a16:creationId xmlns:a16="http://schemas.microsoft.com/office/drawing/2014/main" id="{A74BB3DF-823A-4D92-A1A5-718CD260E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(t-1)=7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(t-1)=4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9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0FAEDA6-807B-4C80-A6FC-2BBEA4E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61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2C55993-4C0E-4773-92E0-D834FDC1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05949AF3-7D11-4A53-923B-23C330B35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CC0A563D-A397-463D-9EBB-428DD2F1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15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4581D3CC-8AE0-4118-B274-25A7A9986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29BB71DD-F33C-4314-ACE7-73FF8089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64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4E6815D-C15B-4838-B743-C6D86728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18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8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D192476D-3B98-419D-8586-28889736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677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2CDB46-7434-434E-B4CE-B5680CA2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F0B38D89-5A96-4A24-A6A4-2832EC21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6898749D-7A33-4248-9E9F-4FD7872CB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26A2D4D2-DA61-49EB-AE72-45489DDC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798E0DD8-85DF-4A59-8D1A-36028143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76968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9 L 0.14913 0.15695 " pathEditMode="relative" ptsTypes="AA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形 40">
            <a:extLst>
              <a:ext uri="{FF2B5EF4-FFF2-40B4-BE49-F238E27FC236}">
                <a16:creationId xmlns:a16="http://schemas.microsoft.com/office/drawing/2014/main" id="{FEE0178D-B7EB-4812-B754-594284AE6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(t-1)=7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(t-1)=4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9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0FAEDA6-807B-4C80-A6FC-2BBEA4E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61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2C55993-4C0E-4773-92E0-D834FDC1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05949AF3-7D11-4A53-923B-23C330B35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CC0A563D-A397-463D-9EBB-428DD2F1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15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4581D3CC-8AE0-4118-B274-25A7A9986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29BB71DD-F33C-4314-ACE7-73FF8089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64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4E6815D-C15B-4838-B743-C6D86728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799" y="6263999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8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D192476D-3B98-419D-8586-28889736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677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12">
            <a:extLst>
              <a:ext uri="{FF2B5EF4-FFF2-40B4-BE49-F238E27FC236}">
                <a16:creationId xmlns:a16="http://schemas.microsoft.com/office/drawing/2014/main" id="{1179A4C7-A9EC-4F7B-9C67-F67CBA3BE355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950800" y="33984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2">
            <a:extLst>
              <a:ext uri="{FF2B5EF4-FFF2-40B4-BE49-F238E27FC236}">
                <a16:creationId xmlns:a16="http://schemas.microsoft.com/office/drawing/2014/main" id="{FF92B97E-D4BD-4AC9-B733-381420047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29664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4" name="Straight Arrow Connector 12">
            <a:extLst>
              <a:ext uri="{FF2B5EF4-FFF2-40B4-BE49-F238E27FC236}">
                <a16:creationId xmlns:a16="http://schemas.microsoft.com/office/drawing/2014/main" id="{C833EAF7-0710-4F22-8E5E-9F3A1F66D290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5950800" y="44316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2">
            <a:extLst>
              <a:ext uri="{FF2B5EF4-FFF2-40B4-BE49-F238E27FC236}">
                <a16:creationId xmlns:a16="http://schemas.microsoft.com/office/drawing/2014/main" id="{498B85ED-B202-4D85-AFA3-B4979C35E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39996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3, 4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36" name="Straight Arrow Connector 12">
            <a:extLst>
              <a:ext uri="{FF2B5EF4-FFF2-40B4-BE49-F238E27FC236}">
                <a16:creationId xmlns:a16="http://schemas.microsoft.com/office/drawing/2014/main" id="{289048B0-D984-4EAA-ADCB-A5A84D97E3C4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5950800" y="5461200"/>
            <a:ext cx="565200" cy="28800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2">
            <a:extLst>
              <a:ext uri="{FF2B5EF4-FFF2-40B4-BE49-F238E27FC236}">
                <a16:creationId xmlns:a16="http://schemas.microsoft.com/office/drawing/2014/main" id="{57A29194-9411-49A6-9206-11FA45ABC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00" y="5029200"/>
            <a:ext cx="2160000" cy="864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6, 7</a:t>
            </a:r>
            <a:r>
              <a:rPr lang="zh-TW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∈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(t-1)+1 mod 8 = </a:t>
            </a:r>
            <a:r>
              <a:rPr lang="en-US" altLang="zh-TW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1876DA-5985-4DC1-A693-C60EC790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79</a:t>
            </a:fld>
            <a:endParaRPr lang="en-US" altLang="zh-TW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8ABACD-678A-4717-BAF6-E1FDBB26F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ED08EF38-1C92-4B1E-B793-A5D68C41C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C0EFD8BA-A563-4345-9BA5-7022227E2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32F38B16-8998-42BE-B9E9-0521B2174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3347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5" grpId="0" animBg="1"/>
      <p:bldP spid="35" grpId="1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4283AB-B52A-475F-B588-3EFFA7512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solidFill>
                  <a:srgbClr val="0000FF"/>
                </a:solidFill>
                <a:latin typeface="Calibri" panose="020F0502020204030204" pitchFamily="34" charset="0"/>
              </a:rPr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00A9C3-9497-43F4-83BF-646BAD9862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55000" cy="4525963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Motivation</a:t>
            </a:r>
          </a:p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Definition of Priority Queues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Operations of a Priority Queue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Our SDL Construction</a:t>
            </a:r>
          </a:p>
          <a:p>
            <a:pPr eaLnBrk="1" hangingPunct="1"/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An Example of Our SDL Construction</a:t>
            </a:r>
          </a:p>
        </p:txBody>
      </p:sp>
      <p:sp>
        <p:nvSpPr>
          <p:cNvPr id="4100" name="Line 7">
            <a:extLst>
              <a:ext uri="{FF2B5EF4-FFF2-40B4-BE49-F238E27FC236}">
                <a16:creationId xmlns:a16="http://schemas.microsoft.com/office/drawing/2014/main" id="{1A291543-5F1C-4D7A-9CB6-38F567C8D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12E10C7-446C-4F77-908B-58E255AB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6F6E-C6CD-4C8D-B9D6-685B9C09DE49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9452208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>
            <a:extLst>
              <a:ext uri="{FF2B5EF4-FFF2-40B4-BE49-F238E27FC236}">
                <a16:creationId xmlns:a16="http://schemas.microsoft.com/office/drawing/2014/main" id="{C96754C3-3D3F-491B-906E-DD38CBB4B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(t-1)=7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(t-1)=4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(t-1)=5</a:t>
            </a: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9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CC0A563D-A397-463D-9EBB-428DD2F1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15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4581D3CC-8AE0-4118-B274-25A7A9986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4E6815D-C15B-4838-B743-C6D86728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799" y="6263999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66FF33"/>
                </a:solidFill>
                <a:latin typeface="Calibri" panose="020F0502020204030204" pitchFamily="34" charset="0"/>
              </a:rPr>
              <a:t>8</a:t>
            </a:r>
            <a:endParaRPr lang="zh-TW" altLang="zh-TW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D192476D-3B98-419D-8586-28889736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5677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29BB71DD-F33C-4314-ACE7-73FF8089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46440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05949AF3-7D11-4A53-923B-23C330B35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6145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2C55993-4C0E-4773-92E0-D834FDC1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12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0FAEDA6-807B-4C80-A6FC-2BBEA4E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00" y="361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60DAC95-6DF8-4813-96FE-7A3AB2C4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80</a:t>
            </a:fld>
            <a:endParaRPr lang="en-US" altLang="zh-TW"/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C000EFEB-86D0-4BAA-AE77-A2F6CA67D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7C6FD48D-8BCF-416B-ADC2-BF4E38D7F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B7226446-455E-4C04-B3F7-3CA5EB56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795F013D-2FCF-4821-A242-6E96BAD5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69408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0.14913 -0.25671 " pathEditMode="relative" ptsTypes="AA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7 L 0.14913 -0.00047 " pathEditMode="relative" ptsTypes="AA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L 0.14913 0.05046 " pathEditMode="relative" ptsTypes="AA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L 0.14878 0.10556 " pathEditMode="relative" ptsTypes="AA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0.14878 0.18472 " pathEditMode="relative" ptsTypes="AA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14913 -0.02106 " pathEditMode="relative" ptsTypes="AA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0.25671 L 0.30278 -0.25671 L 0.30278 -0.65324 L 0.13663 -0.65324 " pathEditMode="relative" ptsTypes="AAAA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-0.00047 L 0.16458 -0.00047 L 0.16458 -0.02755 L 0.13611 -0.02755 " pathEditMode="relative" ptsTypes="AAAA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05046 L 0.25642 0.05046 L 0.25642 -0.22222 L 0.13594 -0.22222 " pathEditMode="relative" ptsTypes="AAAA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0.10509 L 0.35642 0.10509 L 0.35642 -0.43449 L 0.13611 -0.43449 " pathEditMode="relative" ptsTypes="AAAA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0.18403 L 0.46979 0.18403 L 0.46979 -0.65695 L 0.13559 -0.65695 " pathEditMode="relative" ptsTypes="AAAA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-0.02106 L 0.42865 -0.02106 L 0.42865 -0.75254 L 0.13628 -0.75254 " pathEditMode="relative" ptsTypes="AAAA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46 L -0.05885 -0.00046 " pathEditMode="relative" ptsTypes="AA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65324 L 0.04497 -0.64491 " pathEditMode="relative" ptsTypes="AA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02755 L 0.04497 -0.05278 " pathEditMode="relative" ptsTypes="AA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22292 L 0.04497 -0.19699 " pathEditMode="relative" ptsTypes="AA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43495 L 0.10417 -0.42662 " pathEditMode="relative" ptsTypes="AA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65671 L 0.04497 -0.64792 " pathEditMode="relative" ptsTypes="AA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75301 L 0.04497 -0.72662 " pathEditMode="relative" ptsTypes="AA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7" grpId="0" animBg="1"/>
      <p:bldP spid="27" grpId="1" animBg="1"/>
      <p:bldP spid="27" grpId="2" animBg="1"/>
      <p:bldP spid="29" grpId="0" animBg="1"/>
      <p:bldP spid="31" grpId="0" animBg="1"/>
      <p:bldP spid="33" grpId="0" animBg="1"/>
      <p:bldP spid="33" grpId="1" animBg="1"/>
      <p:bldP spid="33" grpId="2" animBg="1"/>
      <p:bldP spid="30" grpId="0" animBg="1"/>
      <p:bldP spid="30" grpId="1" animBg="1"/>
      <p:bldP spid="30" grpId="2" animBg="1"/>
      <p:bldP spid="23" grpId="0" animBg="1"/>
      <p:bldP spid="23" grpId="1" animBg="1"/>
      <p:bldP spid="23" grpId="2" animBg="1"/>
      <p:bldP spid="32" grpId="0" animBg="1"/>
      <p:bldP spid="32" grpId="1" animBg="1"/>
      <p:bldP spid="32" grpId="2" animBg="1"/>
      <p:bldP spid="28" grpId="0" animBg="1"/>
      <p:bldP spid="28" grpId="1" animBg="1"/>
      <p:bldP spid="28" grpId="2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形 34">
            <a:extLst>
              <a:ext uri="{FF2B5EF4-FFF2-40B4-BE49-F238E27FC236}">
                <a16:creationId xmlns:a16="http://schemas.microsoft.com/office/drawing/2014/main" id="{327ED14C-9FCC-459A-BE02-5BAB08767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494" y="0"/>
            <a:ext cx="7745506" cy="68580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A20C565E-9FA2-4815-A76C-9CDF788C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4320000" cy="468000"/>
          </a:xfrm>
        </p:spPr>
        <p:txBody>
          <a:bodyPr/>
          <a:lstStyle/>
          <a:p>
            <a:pPr eaLnBrk="1" hangingPunct="1"/>
            <a:r>
              <a:rPr lang="en-US" altLang="zh-TW" sz="2400" b="0" dirty="0">
                <a:solidFill>
                  <a:srgbClr val="0000FF"/>
                </a:solidFill>
              </a:rPr>
              <a:t>An Example: k=3, m=2, s=1, n=4</a:t>
            </a:r>
            <a:endParaRPr lang="en-US" altLang="zh-TW" sz="2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4855A4A-A969-42F2-9A37-DD56B2733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000" y="403200"/>
            <a:ext cx="396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52B7FC0-0120-4C62-980F-383C4E8B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5064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latin typeface="Calibri" panose="020F0502020204030204" pitchFamily="34" charset="0"/>
              </a:rPr>
              <a:t>(t)=1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C3EFDEA6-C368-4BC1-B499-ACF3B85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45396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</a:rPr>
              <a:t>(t)=6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456DA55A-A02F-4BFE-A4F7-6483E1C2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52" y="55728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u</a:t>
            </a:r>
            <a:r>
              <a:rPr lang="en-US" altLang="zh-TW" sz="1800" baseline="-25000" dirty="0"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latin typeface="Calibri" panose="020F0502020204030204" pitchFamily="34" charset="0"/>
              </a:rPr>
              <a:t>(t)=7</a:t>
            </a: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267C0595-1EE9-472B-9070-11B3B1B8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" y="522000"/>
            <a:ext cx="15827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t = 9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0FAEDA6-807B-4C80-A6FC-2BBEA4E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26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1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2C55993-4C0E-4773-92E0-D834FDC1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757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2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CC0A563D-A397-463D-9EBB-428DD2F1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4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4581D3CC-8AE0-4118-B274-25A7A9986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2312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5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29BB71DD-F33C-4314-ACE7-73FF8089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2016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6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D192476D-3B98-419D-8586-28889736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6948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7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05949AF3-7D11-4A53-923B-23C330B35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00" y="1724400"/>
            <a:ext cx="287337" cy="2889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libri" panose="020F0502020204030204" pitchFamily="34" charset="0"/>
              </a:rPr>
              <a:t>3</a:t>
            </a:r>
            <a:endParaRPr lang="zh-TW" altLang="zh-TW" sz="1800" dirty="0">
              <a:latin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0B74DBB-86C9-486C-9B94-75B63C67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9DE1-1564-4791-BF04-FB93759472D8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2260DE26-01E0-4E20-8A2E-20FA0F725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99" y="1072800"/>
            <a:ext cx="1582737" cy="4318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Calibri" panose="020F0502020204030204" pitchFamily="34" charset="0"/>
              </a:rPr>
              <a:t>c(t) = 0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A84635AB-F310-42D8-A54A-977390C68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15588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0B514D9E-C9EA-455E-94D5-0CC63DDB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21530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=2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4, 5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E5CBEFCA-0C1B-494C-8E44-5BE4F1E11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" y="2747200"/>
            <a:ext cx="2160000" cy="54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=1</a:t>
            </a:r>
            <a:b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Ψ</a:t>
            </a:r>
            <a:r>
              <a:rPr lang="en-US" altLang="zh-TW" sz="18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={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7</a:t>
            </a:r>
            <a:r>
              <a:rPr lang="el-GR" altLang="zh-TW" sz="1800" dirty="0">
                <a:solidFill>
                  <a:srgbClr val="0000FF"/>
                </a:solidFill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57250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1C3FCD5-E23C-45BB-867A-84D7B3A56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73125"/>
            <a:ext cx="8229600" cy="4319588"/>
          </a:xfrm>
        </p:spPr>
        <p:txBody>
          <a:bodyPr/>
          <a:lstStyle/>
          <a:p>
            <a:pPr eaLnBrk="1" hangingPunct="1"/>
            <a:r>
              <a:rPr lang="en-US" altLang="zh-TW" sz="6000" i="1" dirty="0">
                <a:solidFill>
                  <a:srgbClr val="0000FF"/>
                </a:solidFill>
                <a:latin typeface="Calibri" panose="020F0502020204030204" pitchFamily="34" charset="0"/>
              </a:rPr>
              <a:t>Thank you!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B6A12C3-01BA-48D6-AC8C-11E26D42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82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175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36271A0-DB72-4A49-8CF5-B53984296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dirty="0">
                <a:solidFill>
                  <a:srgbClr val="0000FF"/>
                </a:solidFill>
                <a:latin typeface="Calibri" panose="020F0502020204030204" pitchFamily="34" charset="0"/>
              </a:rPr>
              <a:t>Basic Assumptions</a:t>
            </a: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5B4320C1-4370-4600-8BC1-51F7F2B78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33488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1493" name="Rectangle 5">
            <a:extLst>
              <a:ext uri="{FF2B5EF4-FFF2-40B4-BE49-F238E27FC236}">
                <a16:creationId xmlns:a16="http://schemas.microsoft.com/office/drawing/2014/main" id="{E1CE8273-C05E-4674-8F8A-3F63DD3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00" y="1429200"/>
            <a:ext cx="8460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Time is slotted and synchronized.</a:t>
            </a:r>
          </a:p>
        </p:txBody>
      </p:sp>
      <p:sp>
        <p:nvSpPr>
          <p:cNvPr id="191494" name="Rectangle 6">
            <a:extLst>
              <a:ext uri="{FF2B5EF4-FFF2-40B4-BE49-F238E27FC236}">
                <a16:creationId xmlns:a16="http://schemas.microsoft.com/office/drawing/2014/main" id="{50404801-F1C9-4636-94C4-2A5A0DAE3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00" y="3825124"/>
            <a:ext cx="846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A fiber delay line with delay </a:t>
            </a:r>
            <a:r>
              <a:rPr lang="en-US" altLang="zh-TW" sz="2000" i="1" dirty="0">
                <a:latin typeface="Times New Roman" panose="02020603050405020304" pitchFamily="18" charset="0"/>
              </a:rPr>
              <a:t>d</a:t>
            </a:r>
            <a:r>
              <a:rPr lang="en-US" altLang="zh-TW" sz="2000" dirty="0">
                <a:latin typeface="Calibri" panose="020F0502020204030204" pitchFamily="34" charset="0"/>
              </a:rPr>
              <a:t> is a network element with one input link and one output link that requires </a:t>
            </a:r>
            <a:r>
              <a:rPr lang="en-US" altLang="zh-TW" sz="2000" i="1" dirty="0">
                <a:latin typeface="Times New Roman" panose="02020603050405020304" pitchFamily="18" charset="0"/>
              </a:rPr>
              <a:t>d</a:t>
            </a:r>
            <a:r>
              <a:rPr lang="en-US" altLang="zh-TW" sz="2000" dirty="0">
                <a:latin typeface="Calibri" panose="020F0502020204030204" pitchFamily="34" charset="0"/>
              </a:rPr>
              <a:t> time slots for a packet to traverse through.</a:t>
            </a:r>
          </a:p>
        </p:txBody>
      </p:sp>
      <p:sp>
        <p:nvSpPr>
          <p:cNvPr id="191495" name="Rectangle 7">
            <a:extLst>
              <a:ext uri="{FF2B5EF4-FFF2-40B4-BE49-F238E27FC236}">
                <a16:creationId xmlns:a16="http://schemas.microsoft.com/office/drawing/2014/main" id="{A8939465-4B10-422F-8729-4DD8D5467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00" y="2744924"/>
            <a:ext cx="8460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Calibri" panose="020F0502020204030204" pitchFamily="34" charset="0"/>
              </a:rPr>
              <a:t>An optical </a:t>
            </a:r>
            <a:r>
              <a:rPr lang="en-US" altLang="zh-TW" sz="2000" i="1" dirty="0">
                <a:latin typeface="Times New Roman" panose="02020603050405020304" pitchFamily="18" charset="0"/>
              </a:rPr>
              <a:t>M</a:t>
            </a:r>
            <a:r>
              <a:rPr lang="en-US" altLang="zh-TW" sz="2000" dirty="0">
                <a:latin typeface="Times New Roman" panose="02020603050405020304" pitchFamily="18" charset="0"/>
              </a:rPr>
              <a:t> × </a:t>
            </a:r>
            <a:r>
              <a:rPr lang="en-US" altLang="zh-TW" sz="2000" i="1" dirty="0">
                <a:latin typeface="Times New Roman" panose="02020603050405020304" pitchFamily="18" charset="0"/>
              </a:rPr>
              <a:t>M</a:t>
            </a:r>
            <a:r>
              <a:rPr lang="en-US" altLang="zh-TW" sz="2000" dirty="0">
                <a:latin typeface="Calibri" panose="020F0502020204030204" pitchFamily="34" charset="0"/>
              </a:rPr>
              <a:t> crossbar switch is a network element with </a:t>
            </a:r>
            <a:r>
              <a:rPr lang="en-US" altLang="zh-TW" sz="2000" i="1" dirty="0">
                <a:latin typeface="Times New Roman" panose="02020603050405020304" pitchFamily="18" charset="0"/>
              </a:rPr>
              <a:t>M</a:t>
            </a:r>
            <a:r>
              <a:rPr lang="en-US" altLang="zh-TW" sz="2000" dirty="0">
                <a:latin typeface="Calibri" panose="020F0502020204030204" pitchFamily="34" charset="0"/>
              </a:rPr>
              <a:t> input links and </a:t>
            </a:r>
            <a:r>
              <a:rPr lang="en-US" altLang="zh-TW" sz="2000" i="1" dirty="0">
                <a:latin typeface="Times New Roman" panose="02020603050405020304" pitchFamily="18" charset="0"/>
              </a:rPr>
              <a:t>M</a:t>
            </a:r>
            <a:r>
              <a:rPr lang="en-US" altLang="zh-TW" sz="2000" dirty="0">
                <a:latin typeface="Calibri" panose="020F0502020204030204" pitchFamily="34" charset="0"/>
              </a:rPr>
              <a:t> output links that can realize all of the </a:t>
            </a:r>
            <a:r>
              <a:rPr lang="en-US" altLang="zh-TW" sz="2000" i="1" dirty="0">
                <a:latin typeface="Times New Roman" panose="02020603050405020304" pitchFamily="18" charset="0"/>
              </a:rPr>
              <a:t>M</a:t>
            </a:r>
            <a:r>
              <a:rPr lang="en-US" altLang="zh-TW" sz="2000" dirty="0">
                <a:latin typeface="Times New Roman" panose="02020603050405020304" pitchFamily="18" charset="0"/>
              </a:rPr>
              <a:t>!</a:t>
            </a:r>
            <a:r>
              <a:rPr lang="en-US" altLang="zh-TW" sz="2000" dirty="0">
                <a:latin typeface="Calibri" panose="020F0502020204030204" pitchFamily="34" charset="0"/>
              </a:rPr>
              <a:t> permutations between its inputs and outputs.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D7D0A55-8113-4AB8-970D-CC3263EE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412B-EDEB-4E08-9AAF-EB8B93118A93}" type="slidenum">
              <a:rPr lang="en-US" altLang="zh-TW" smtClean="0"/>
              <a:pPr>
                <a:defRPr/>
              </a:pPr>
              <a:t>9</a:t>
            </a:fld>
            <a:endParaRPr lang="zh-TW" alt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E4B3D57-797B-4127-98DC-9DD940536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00" y="1936800"/>
            <a:ext cx="810763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kern="0" dirty="0">
                <a:latin typeface="Calibri" panose="020F0502020204030204" pitchFamily="34" charset="0"/>
              </a:rPr>
              <a:t>Packets are of the same size so that a packet can be transmitted through a link within a time slot.</a:t>
            </a:r>
            <a:endParaRPr lang="en-US" altLang="zh-TW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  <p:bldP spid="191494" grpId="0"/>
      <p:bldP spid="191495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44.3944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For $\textrm{1} \leq \textrm{i}\leq \textrm{k}$:&#10;\end{itemize}&#10;\end{document}"/>
  <p:tag name="IGUANATEXSIZE" val="18"/>
  <p:tag name="IGUANATEXCURSOR" val="16504"/>
  <p:tag name="TRANSPARENCY" val="True"/>
  <p:tag name="FILENAME" val=""/>
  <p:tag name="LATEXENGINEID" val="0"/>
  <p:tag name="TEMPFOLDER" val=".\"/>
  <p:tag name="LATEXFORMHEIGHT" val="267"/>
  <p:tag name="LATEXFORMWIDTH" val="906.7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1792"/>
  <p:tag name="ORIGINALWIDTH" val="4542.182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{\bf (R2) Loss packets:}&#10;If there is a {\color{blue}buffer overflow} at time $t$,&#10;then {\color{blue}the lowest priority packet} (if any)&#10;among all of the packets from the arrival link or the $m$ output links&#10;of the last group of FIFO multiplexers with delay one at time $t$&#10;is routed to {\color{blue}the loss link}.&#10;Otherwise, no packet is routed to the loss link at time $t$.&#10;\end{itemize}&#10;\end{document}"/>
  <p:tag name="IGUANATEXSIZE" val="18"/>
  <p:tag name="IGUANATEXCURSOR" val="16818"/>
  <p:tag name="TRANSPARENCY" val="True"/>
  <p:tag name="FILENAME" val=""/>
  <p:tag name="LATEXENGINEID" val="0"/>
  <p:tag name="TEMPFOLDER" val="c:\temp\"/>
  <p:tag name="LATEXFORMHEIGHT" val="267"/>
  <p:tag name="LATEXFORMWIDTH" val="906.7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3.817"/>
  <p:tag name="ORIGINALWIDTH" val="4534.683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{\bf (R3) Round-robin routing at the $k$ groups of FIFO multiplexers with delay one:}&#10;{\color{blue}The other packets},&#10;i.e., the packets not routed to the departure link&#10;according to (R1) or the loss link according to (R2),&#10;have to be stored in the buffer of the queue at time $t$.&#10;For this, we assign a buffering tag $i$ to such a packet&#10;if it is the $i^{\rm{th}}$ highest priority packet&#10;among all of the packets that have to be buffered in the queue at time $t$.&#10;The packets at the input links of the crossbar switch&#10;that have to be buffered in the queue at time $t$&#10;and have buffering tags belonging to the set {\color{blue}$\Psi_i$} are routed to&#10;{\color{blue}the $i^{\textrm{th}}$ group of FIFO multiplexers with delay one} at time $t$ in a {\color{blue}round-robin} manner&#10;so that load balancing can be achieved among the $m$ FIFO multiplexers with delay one&#10;in the $i^{\textrm{th}}$ group for all $i=1,2,\ldots,k$.&#10;\end{itemize}&#10;\end{document}"/>
  <p:tag name="IGUANATEXSIZE" val="18"/>
  <p:tag name="IGUANATEXCURSOR" val="17277"/>
  <p:tag name="TRANSPARENCY" val="True"/>
  <p:tag name="FILENAME" val=""/>
  <p:tag name="LATEXENGINEID" val="0"/>
  <p:tag name="TEMPFOLDER" val="c:\temp\"/>
  <p:tag name="LATEXFORMHEIGHT" val="267"/>
  <p:tag name="LATEXFORMWIDTH" val="906.7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3.352"/>
  <p:tag name="ORIGINALWIDTH" val="4536.183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{\bf (R3) (cont'd):}&#10;Specifically, consider the $i^{\textrm{th}}$ group, where $1\leq i\leq k$.&#10;We call arrival link $\ell$ of the $j^{\textrm{th}}$ FIFO multiplexer with delay one&#10;in the $i^{\textrm{th}}$ group the $((\ell-1)m+j-1)^{\textrm{th}}$ input link&#10;of the $i^{\textrm{th}}$ group for $j=1,2,\ldots,m$ and $\ell=1,2,\ldots,n$.&#10;As such, the inputs of the $i^{\textrm{th}}$ group are numbered from 0 to $mn-1$.\\&#10;Let $u_i(0)=0$.&#10;At time $t\geq 1$, if there are $r_i(t)$ packets routed to the $i^{\textrm{th}}$ group,&#10;then they are routed to the $(u_i(t-1)\mod mn)^{\textrm{th}}$,&#10;$((u_i(t-1)+1)\mod mn)^{\textrm{th}},\ldots$, $((u_i(t-1)+r_i(t)-1)\mod mn)^{\textrm{th}}$&#10;input links of the $i^{\textrm{th}}$ group in the order of increasing buffering tags,&#10;and we update $u_i(t)$ as $u_i(t)=(u_i(t-1)+r_i(t))\mod mn$.&#10;\end{itemize}&#10;\end{document}"/>
  <p:tag name="IGUANATEXSIZE" val="18"/>
  <p:tag name="IGUANATEXCURSOR" val="16924"/>
  <p:tag name="TRANSPARENCY" val="True"/>
  <p:tag name="FILENAME" val=""/>
  <p:tag name="LATEXENGINEID" val="0"/>
  <p:tag name="TEMPFOLDER" val="c:\temp\"/>
  <p:tag name="LATEXFORMHEIGHT" val="267"/>
  <p:tag name="LATEXFORMWIDTH" val="906.7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75.591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Example (m=2, n=4):&#10;\end{itemize}&#10;\end{document}"/>
  <p:tag name="IGUANATEXSIZE" val="18"/>
  <p:tag name="IGUANATEXCURSOR" val="16523"/>
  <p:tag name="TRANSPARENCY" val="True"/>
  <p:tag name="FILENAME" val=""/>
  <p:tag name="LATEXENGINEID" val="0"/>
  <p:tag name="TEMPFOLDER" val=".\"/>
  <p:tag name="LATEXFORMHEIGHT" val="267"/>
  <p:tag name="LATEXFORMWIDTH" val="906.7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92.1635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{\color{blue}$0^{\textrm{th}}$ input link}&#10;\end{document}"/>
  <p:tag name="IGUANATEXSIZE" val="18"/>
  <p:tag name="IGUANATEXCURSOR" val="16524"/>
  <p:tag name="TRANSPARENCY" val="True"/>
  <p:tag name="FILENAME" val=""/>
  <p:tag name="LATEXENGINEID" val="0"/>
  <p:tag name="TEMPFOLDER" val=".\"/>
  <p:tag name="LATEXFORMHEIGHT" val="267"/>
  <p:tag name="LATEXFORMWIDTH" val="906.7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90.6636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{\color{blue}$2^{\textrm{th}}$ input link}&#10;\end{document}"/>
  <p:tag name="IGUANATEXSIZE" val="18"/>
  <p:tag name="IGUANATEXCURSOR" val="16497"/>
  <p:tag name="TRANSPARENCY" val="True"/>
  <p:tag name="FILENAME" val=""/>
  <p:tag name="LATEXENGINEID" val="0"/>
  <p:tag name="TEMPFOLDER" val=".\"/>
  <p:tag name="LATEXFORMHEIGHT" val="267"/>
  <p:tag name="LATEXFORMWIDTH" val="906.7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93.6633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{\color{blue}$4^{\textrm{th}}$ input link}&#10;\end{document}"/>
  <p:tag name="IGUANATEXSIZE" val="18"/>
  <p:tag name="IGUANATEXCURSOR" val="16497"/>
  <p:tag name="TRANSPARENCY" val="True"/>
  <p:tag name="FILENAME" val=""/>
  <p:tag name="LATEXENGINEID" val="0"/>
  <p:tag name="TEMPFOLDER" val=".\"/>
  <p:tag name="LATEXFORMHEIGHT" val="267"/>
  <p:tag name="LATEXFORMWIDTH" val="906.7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92.1635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{\color{blue}$6^{\textrm{th}}$ input link}&#10;\end{document}"/>
  <p:tag name="IGUANATEXSIZE" val="18"/>
  <p:tag name="IGUANATEXCURSOR" val="16497"/>
  <p:tag name="TRANSPARENCY" val="True"/>
  <p:tag name="FILENAME" val=""/>
  <p:tag name="LATEXENGINEID" val="0"/>
  <p:tag name="TEMPFOLDER" val=".\"/>
  <p:tag name="LATEXFORMHEIGHT" val="267"/>
  <p:tag name="LATEXFORMWIDTH" val="906.7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86.1642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{\color{blue}$1^{\textrm{th}}$ input link}&#10;\end{document}"/>
  <p:tag name="IGUANATEXSIZE" val="18"/>
  <p:tag name="IGUANATEXCURSOR" val="16497"/>
  <p:tag name="TRANSPARENCY" val="True"/>
  <p:tag name="FILENAME" val=""/>
  <p:tag name="LATEXENGINEID" val="0"/>
  <p:tag name="TEMPFOLDER" val=".\"/>
  <p:tag name="LATEXFORMHEIGHT" val="267"/>
  <p:tag name="LATEXFORMWIDTH" val="906.7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92.1635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{\color{blue}$3^{\textrm{th}}$ input link}&#10;\end{document}"/>
  <p:tag name="IGUANATEXSIZE" val="18"/>
  <p:tag name="IGUANATEXCURSOR" val="16497"/>
  <p:tag name="TRANSPARENCY" val="True"/>
  <p:tag name="FILENAME" val=""/>
  <p:tag name="LATEXENGINEID" val="0"/>
  <p:tag name="TEMPFOLDER" val=".\"/>
  <p:tag name="LATEXFORMHEIGHT" val="267"/>
  <p:tag name="LATEXFORMWIDTH" val="906.7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171"/>
  <p:tag name="ORIGINALWIDTH" val="4542.182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The idea behind the priority-based routing policy&#10;is to associate with each group of FIFO multiplexers with delay one&#10;a unique range of buffering tags.&#10;\end{itemize}&#10;\end{document}"/>
  <p:tag name="IGUANATEXSIZE" val="18"/>
  <p:tag name="IGUANATEXCURSOR" val="16622"/>
  <p:tag name="TRANSPARENCY" val="True"/>
  <p:tag name="FILENAME" val=""/>
  <p:tag name="LATEXENGINEID" val="0"/>
  <p:tag name="TEMPFOLDER" val="c:\temp\"/>
  <p:tag name="LATEXFORMHEIGHT" val="372"/>
  <p:tag name="LATEXFORMWIDTH" val="906.7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90.6636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{\color{blue}$5^{\textrm{th}}$ input link}&#10;\end{document}"/>
  <p:tag name="IGUANATEXSIZE" val="18"/>
  <p:tag name="IGUANATEXCURSOR" val="16497"/>
  <p:tag name="TRANSPARENCY" val="True"/>
  <p:tag name="FILENAME" val=""/>
  <p:tag name="LATEXENGINEID" val="0"/>
  <p:tag name="TEMPFOLDER" val=".\"/>
  <p:tag name="LATEXFORMHEIGHT" val="267"/>
  <p:tag name="LATEXFORMWIDTH" val="906.7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89.9138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{\color{blue}$7^{\textrm{th}}$ input link}&#10;\end{document}"/>
  <p:tag name="IGUANATEXSIZE" val="18"/>
  <p:tag name="IGUANATEXCURSOR" val="16497"/>
  <p:tag name="TRANSPARENCY" val="True"/>
  <p:tag name="FILENAME" val=""/>
  <p:tag name="LATEXENGINEID" val="0"/>
  <p:tag name="TEMPFOLDER" val=".\"/>
  <p:tag name="LATEXFORMHEIGHT" val="267"/>
  <p:tag name="LATEXFORMWIDTH" val="906.7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3.352"/>
  <p:tag name="ORIGINALWIDTH" val="4536.183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{\bf (R3) (cont'd):}&#10;Specifically, consider the $i^{\textrm{th}}$ group, where $1\leq i\leq k$.&#10;We call arrival link $\ell$ of the $j^{\textrm{th}}$ FIFO multiplexer with delay one&#10;in the $i^{\textrm{th}}$ group the $((\ell-1)m+j-1)^{\textrm{th}}$ input link&#10;of the $i^{\textrm{th}}$ group for $j=1,2,\ldots,m$ and $\ell=1,2,\ldots,n$.&#10;As such, the inputs of the $i^{\textrm{th}}$ group are numbered from 0 to $mn-1$.\\&#10;Let $u_i(0)=0$.&#10;At time $t\geq 1$, if there are $r_i(t)$ packets routed to the $i^{\textrm{th}}$ group,&#10;then they are routed to the $(u_i(t-1)\mod mn)^{\textrm{th}}$,&#10;$((u_i(t-1)+1)\mod mn)^{\textrm{th}},\ldots$, $((u_i(t-1)+r_i(t)-1)\mod mn)^{\textrm{th}}$&#10;input links of the $i^{\textrm{th}}$ group in the order of increasing buffering tags,&#10;and we update $u_i(t)$ as $u_i(t)=(u_i(t-1)+r_i(t))\mod mn$.&#10;\end{itemize}&#10;\end{document}"/>
  <p:tag name="IGUANATEXSIZE" val="18"/>
  <p:tag name="IGUANATEXCURSOR" val="16924"/>
  <p:tag name="TRANSPARENCY" val="True"/>
  <p:tag name="FILENAME" val=""/>
  <p:tag name="LATEXENGINEID" val="0"/>
  <p:tag name="TEMPFOLDER" val="c:\temp\"/>
  <p:tag name="LATEXFORMHEIGHT" val="267"/>
  <p:tag name="LATEXFORMWIDTH" val="906.7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4535.433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It is clear that $u_i(t)$ is the index of the input link of the $i^{\textrm{th}}$ group&#10;that will be firstly used by the packets routed to the $i^{\textrm{th}}$ group at time $t$.&#10;\end{itemize}&#10;\end{document}"/>
  <p:tag name="IGUANATEXSIZE" val="18"/>
  <p:tag name="IGUANATEXCURSOR" val="16683"/>
  <p:tag name="TRANSPARENCY" val="True"/>
  <p:tag name="FILENAME" val=""/>
  <p:tag name="LATEXENGINEID" val="0"/>
  <p:tag name="TEMPFOLDER" val="c:\temp\"/>
  <p:tag name="LATEXFORMHEIGHT" val="267"/>
  <p:tag name="LATEXFORMWIDTH" val="906.7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3.446"/>
  <p:tag name="ORIGINALWIDTH" val="4716.91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noindent{\textbf{\color{blue}Theorem}}\\&#10;Suppose that $1\leq s\leq k-1$ and $m\geq 1$,&#10;and suppose that the feedback system is started from an empty system and is operated under the priority-based routing policy in (R1)--(R3).\\&#10;Then the feedback system can be operated as an optical priority queue with buffer size $U_k$ if $n,B_1,B_2,\ldots,B_k,|\Psi_1|,|\Psi_2|,\ldots,|\Psi_k|$&#10;satisfy the following conditions in (A1)--(A3):&#10;\bdescription&#10;\item[\textnormal{(A1)}] $n\geq \min\{2s+1,k\}+1$.&#10;\item[\textnormal{(A2)}] $B_1=B_k=1$,&#10;\beq{}&#10;1\leq B_i\leq&#10;\bcases&#10;U_{i-1}, \textrm{ if } 2\leq i\leq s,\\&#10;U_{i-1}-U_{i-s-1}, \textrm{ if } s+1\leq i\leq k,&#10;\ecases \nn&#10;\eeq&#10;and&#10;\beq{}&#10;1\leq B_i\leq&#10;\bcases&#10;U_{i+s}-U_i, \textrm{ if } 1\leq i\leq k-s,\\&#10;U_k-U_i, \textrm{ if } k-s+1\leq i\leq k-1.&#10;\ecases \nn&#10;\eeq&#10;\item[\textnormal{(A3)}] $|\Psi_i|\leq (m-1)B_i+1$ for $i=1,2,\ldots,k$.&#10;\edescription&#10;\end{document}"/>
  <p:tag name="IGUANATEXSIZE" val="18"/>
  <p:tag name="IGUANATEXCURSOR" val="16708"/>
  <p:tag name="TRANSPARENCY" val="True"/>
  <p:tag name="FILENAME" val=""/>
  <p:tag name="LATEXENGINEID" val="0"/>
  <p:tag name="TEMPFOLDER" val=".\"/>
  <p:tag name="LATEXFORMHEIGHT" val="267"/>
  <p:tag name="LATEXFORMWIDTH" val="906.7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2.4484"/>
  <p:tag name="ORIGINALWIDTH" val="4533.933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Packets that have to be buffered in the queue and have buffering tags in a specific range&#10;are routed to the group of FIFO multiplexers with delay one&#10;associated with that specific range of buffering tags.&#10;\end{itemize}&#10;\end{document}"/>
  <p:tag name="IGUANATEXSIZE" val="18"/>
  <p:tag name="IGUANATEXCURSOR" val="16708"/>
  <p:tag name="TRANSPARENCY" val="True"/>
  <p:tag name="FILENAME" val=""/>
  <p:tag name="LATEXENGINEID" val="0"/>
  <p:tag name="TEMPFOLDER" val="c:\temp\"/>
  <p:tag name="LATEXFORMHEIGHT" val="372"/>
  <p:tag name="LATEXFORMWIDTH" val="906.7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2.4109"/>
  <p:tag name="ORIGINALWIDTH" val="4533.183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Furthermore, packets routed to each group of FIFO multiplexers with delay one&#10;are distributed to the FIFO multiplexers with delay one in each group&#10;in a {\color{blue}round-robin} manner&#10;so that load balancing can be achieved &#10;among the FIFO multiplexers with delay one in each group&#10;and the buffering capacity of the FIFO multiplexers with delay one&#10;can be fully utilized.&#10;\end{itemize}&#10;\end{document}"/>
  <p:tag name="IGUANATEXSIZE" val="18"/>
  <p:tag name="IGUANATEXCURSOR" val="16682"/>
  <p:tag name="TRANSPARENCY" val="True"/>
  <p:tag name="FILENAME" val=""/>
  <p:tag name="LATEXENGINEID" val="0"/>
  <p:tag name="TEMPFOLDER" val="c:\temp\"/>
  <p:tag name="LATEXFORMHEIGHT" val="372"/>
  <p:tag name="LATEXFORMWIDTH" val="906.7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2.4147"/>
  <p:tag name="ORIGINALWIDTH" val="4535.433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Specifically, let {\color{blue}$U_k$} be the targeted buffer size&#10;of the optical priority queue in our construction.&#10;Partition the set $\Psi=\{1,2,\ldots,U_k\}$ of buffering tags&#10;into $k$ pairwise disjoint nonempty subsets&#10;{\color{blue}$\Psi_i=\{U_{i-1}+1,U_{i-1}+2,\ldots,U_i\}$, $i=1,2,\ldots,k$,}&#10;where&#10;\beq{contiguity condition-2}&#10;{\color{blue}U_0=0&lt;U_1&lt;U_2&lt;\cdots&lt;U_k.} \nn&#10;\eeq&#10;\end{itemize}&#10;\end{document}"/>
  <p:tag name="IGUANATEXSIZE" val="18"/>
  <p:tag name="IGUANATEXCURSOR" val="16903"/>
  <p:tag name="TRANSPARENCY" val="True"/>
  <p:tag name="FILENAME" val=""/>
  <p:tag name="LATEXENGINEID" val="0"/>
  <p:tag name="TEMPFOLDER" val="c:\temp\"/>
  <p:tag name="LATEXFORMHEIGHT" val="267"/>
  <p:tag name="LATEXFORMWIDTH" val="906.7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2.1335"/>
  <p:tag name="ORIGINALWIDTH" val="4542.182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The $i^{\textrm{th}}$ group of FIFO multiplexers with delay one&#10;is associated with the set $\Psi_i$ of buffering tags for $i=1,2,\ldots,k$.&#10;It is clear that $|\Psi_i|=U_i-U_{i-1}$ for $i=1,2,\ldots,k$ and&#10;\beq{contiguity condition-3}&#10;{\color{blue}U_i=\sum_{j=1}^{i}|\Psi_j| \textrm{ for } i=1,2,\ldots,k.} \nn&#10;\eeq&#10;\end{itemize}&#10;\end{document}"/>
  <p:tag name="IGUANATEXSIZE" val="18"/>
  <p:tag name="IGUANATEXCURSOR" val="16741"/>
  <p:tag name="TRANSPARENCY" val="True"/>
  <p:tag name="FILENAME" val=""/>
  <p:tag name="LATEXENGINEID" val="0"/>
  <p:tag name="TEMPFOLDER" val="c:\temp\"/>
  <p:tag name="LATEXFORMHEIGHT" val="267"/>
  <p:tag name="LATEXFORMWIDTH" val="906.7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7.7165"/>
  <p:tag name="ORIGINALWIDTH" val="4524.185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Let {\color{blue}$L_i=U_{i-1}+1$} so that we can write {\color{blue}$\Psi_i=\{L_i,L_i+1,\ldots,U_i\}$ for $i=1,2,\ldots,k$.}&#10;Note that $L_1=U_0+1=1$ and $L_i\leq U_i$ for $i=1,2,\ldots,k$.&#10;\end{itemize}&#10;\end{document}"/>
  <p:tag name="IGUANATEXSIZE" val="18"/>
  <p:tag name="IGUANATEXCURSOR" val="16629"/>
  <p:tag name="TRANSPARENCY" val="True"/>
  <p:tag name="FILENAME" val=""/>
  <p:tag name="LATEXENGINEID" val="0"/>
  <p:tag name="TEMPFOLDER" val="c:\temp\"/>
  <p:tag name="LATEXFORMHEIGHT" val="267"/>
  <p:tag name="LATEXFORMWIDTH" val="906.7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0.4462"/>
  <p:tag name="ORIGINALWIDTH" val="4535.433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&#10;At the {\color{blue}beginning} of time $t$,&#10;we assign a tag $i$ to a packet&#10;if it is the $i^{\rm{th}}$ highest priority packet&#10;among all of the packets in the queue at time $t$,&#10;and we operate the crossbar switch according to the following priority-based routing policy&#10;for all $t\geq 1$.&#10;\end{itemize}&#10;\end{document}"/>
  <p:tag name="IGUANATEXSIZE" val="18"/>
  <p:tag name="IGUANATEXCURSOR" val="16534"/>
  <p:tag name="TRANSPARENCY" val="True"/>
  <p:tag name="FILENAME" val=""/>
  <p:tag name="LATEXENGINEID" val="0"/>
  <p:tag name="TEMPFOLDER" val="c:\temp\"/>
  <p:tag name="LATEXFORMHEIGHT" val="267"/>
  <p:tag name="LATEXFORMWIDTH" val="906.7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5.4105"/>
  <p:tag name="ORIGINALWIDTH" val="4533.933"/>
  <p:tag name="LATEXADDIN" val="\documentclass{article}&#10;\usepackage{amsmath, color}&#10;\pagestyle{empty}&#10;\usepackage[a4paper, total={380pt, 200pt}]{geometry}&#10;\renewcommand{\familydefault}{\sfdefault}&#10;&#10;\interdisplaylinepenalty=2500&#10;%\input e:/jcheng/papers/IEEEtran-macros.tex&#10;&#10;%\setlength{\textwidth}{6.5in}&#10;%\setlength{\textheight}{8.5in}&#10;%\setlength{\oddsidemargin}{0.05in}&#10;%\setlength{\topmargin}{-0.375in}&#10;&#10;&#10;%************************** Marginpar *******************************&#10;% Comment out to remove margin pars&#10;\renewcommand {\marginpar}[1]{}&#10;\newcommand {\mymarginpar}[1]{\marginpar{#1}}&#10;&#10;&#10;\def\_{\rule{.3em}{.15ex}}      % Get underscore by typing \_.&#10;&#10;%************************** Newtheorem *******************************&#10;\newtheorem {definition}{Definition}&#10;\newtheorem {axiom}[definition]{Axiom}&#10;\newtheorem {lemma}[definition]{Lemma}&#10;\newtheorem {theorem}[definition]{Theorem}&#10;\newtheorem {corollary}[definition]{Corollary}&#10;\newtheorem {property}[definition]{Property}&#10;\newtheorem {proposition}[definition]{Proposition}&#10;\newtheorem {example}[definition]{Example}&#10;\newtheorem {remark}[definition]{Remark}&#10;\newtheorem {algorithm}[definition]{Algorithm}&#10;\newtheorem {conjecture}[definition]{Conjecture}&#10;%************************** Definition ********************************&#10;\newcommand {\bdefinition}[1]{\begin{definition}&#10;                              \mymarginpar{definition:#1}&#10;                              \label{definition:#1}}&#10;\newcommand {\edefinition}   {\end{definition}}&#10;\newcommand {\rdefinition}[1]{Definition~\ref{definition:#1}}&#10;&#10;%*************************** Axiom ***************************************&#10;\newcommand {\baxiom}[1]{\begin{axiom}&#10;                         \mymarginpar{axiom:#1}&#10;                         \label{axiom:#1} }&#10;\newcommand {\eaxiom}   {\end{axiom}}&#10;\newcommand {\raxiom}[1]{Axiom~\ref{axiom:#1}}&#10;&#10;%************************** Lemma **************************************&#10;\newcommand {\blemma}[1]{\begin{lemma}&#10;                         \mymarginpar{lemma:#1}&#10;                         \label{lemma:#1} }&#10;\newcommand {\elemma}   {\end{lemma}}&#10;\newcommand {\rlemma}[1]{Lemma~\ref{lemma:#1}}&#10;&#10;%************************** Theorem *************************************&#10;\newcommand {\btheorem}[1]{\begin{theorem}&#10;                           \mymarginpar{theorem:#1}&#10;                           \label{theorem:#1}}&#10;\newcommand {\etheorem}   {\end{theorem}}&#10;\newcommand {\rtheorem}[1]{Theorem~\ref{theorem:#1}}&#10;&#10;%************************** Corollary ***********************************&#10;\newcommand {\bcorollary}[1]{\begin{corollary}&#10;                             \mymarginpar{corollary:#1}&#10;                             \label{corollary:#1} }&#10;\newcommand {\ecorollary}   {\end{corollary}}&#10;\newcommand {\rcorollary}[1]{Corollary~\ref{corollary:#1}}&#10;&#10;%************************** Property **********************************&#10;\newcommand {\bproperty}[1]{\begin{property}&#10;                            \mymarginpar{property:#1}&#10;                            \label{property:#1}}&#10;\newcommand {\eproperty}   {\end{property}}&#10;\newcommand {\rproperty}[1]{Property~\ref{property:#1}}&#10;&#10;%************************** Proposition ********************************&#10;\newcommand {\bproposition}[1]{\begin{proposition}&#10;                               \mymarginpar{proposition:#1}&#10;                               \label{proposition:#1}}&#10;\newcommand {\eproposition}   {\end{proposition}}&#10;\newcommand {\rproposition}[1]{Proposition~\ref{proposition:#1}}&#10;&#10;%************************** Proof ***************************************&#10;\newcommand {\bproof}{\noindent {\bf Proof.} \ }&#10;%\newcommand {\eproof} {\hfill \squares \\ \vspace{.3cm}}&#10;\newcommand {\eproof} {\hspace*{\fill}~\mbox{\rule[0pt]{1.3ex}{1.3ex}}}&#10;&#10;%************************** Example *************************************&#10;\newcommand {\bexample}[1]{\begin{example}&#10;                           \mymarginpar{example:#1}&#10;                           \label{example:#1}}&#10;\newcommand {\eexample}   {\end{example}}&#10;\newcommand {\rexample}[1]{Example~\ref{example:#1}}&#10;&#10;%************************** Remark ***************************************&#10;\newcommand {\bremark}[1]{\begin{remark}&#10;                          \mymarginpar{remark:#1}&#10;                          \label{remark:#1}}&#10;\newcommand {\eremark}   {\end{remark}}&#10;\newcommand {\rremark}[1]{Remark~\ref{remark:#1}}&#10;&#10;%*************************** Algorithm ************************************&#10;\newcommand {\balgorithm}[1]{\begin{algorithm}&#10;                         \mymarginpar{algorithm:#1}&#10;                         \label{algorithm:#1} }&#10;\newcommand {\ealgorithm}   {\end{algorithm}}&#10;\newcommand {\ralgorithm}[1]{Algorithm~\ref{algorithm:#1}}&#10;&#10;%*************************** Conjecture ************************************&#10;\newcommand {\bconjecture}[1]{\begin{conjecture}&#10;                         \mymarginpar{conjecture:#1}&#10;                         \label{conjecture:#1} }&#10;\newcommand {\econjecture}   {\end{conjecture}}&#10;\newcommand {\rconjecture}[1]{Conjecture~\ref{conjecture:#1}}&#10;&#10;%*************************** Exercise ************************************&#10;\newcommand {\bexercise}[1]{\begin{exercise}&#10;                         \mymarginpar{exercise:#1}&#10;                         \label{exercise:#1} }&#10;\newcommand {\eexercise}   {\end{exercise}}&#10;\newcommand {\rexercise}[1]{Exercise~\ref{exercise:#1}}&#10;&#10;%*************************** Array *************************************&#10;\newcommand {\barray}{\begin{array}}&#10;\newcommand {\earray}{\end{array}}&#10;&#10;%*************************** Equation *************************************&#10;\newcommand {\beq}[1]{\begin{eqnarray}&#10;                      \mymarginpar{eqn:#1}&#10;                      \label{eqn:#1} }&#10;\newcommand {\eeq}   {\end{eqnarray}}&#10;\newcommand {\req}[1]{(\ref{eqn:#1})}&#10;&#10;%*************************** Cases in MATH *****************************&#10;\newcommand {\bcases}{\begin{cases}}&#10;\newcommand {\ecases}{\end{cases}}&#10;&#10;%*************************** Selection in MATH *****************************&#10;\newcommand {\bselection}{\left\{ \begin{array}{ll}}&#10;\newcommand {\eselection}{\end{array} \right.}&#10;&#10;%*************************** Chapter ***************************************&#10;\newcommand {\bchapter}[2]{\chapter{#1}&#10;                           \mymarginpar{chapter:#2}&#10;                           \label{chapter:#2} }&#10;\newcommand {\rchapter}[1]{Chapter~\ref{chapter:#1}}&#10;&#10;%*************************** Section ***************************************&#10;\newcommand {\bsection}[2]{\section{#1}&#10;                           \mymarginpar{section:#2}&#10;                           \label{section:#2} }&#10;\newcommand {\rsection}[1]{Section~\ref{section:#1}}&#10;&#10;%*************************** Subsection ************************************&#10;\newcommand {\bsubsection}[2]{\subsection{#1}&#10;                              \mymarginpar{section:#2}&#10;                              \label{section:#2} }&#10;\newcommand {\rsubsection}[1]{Section~\ref{section:#1}}&#10;&#10;\newcommand {\heading}[1]{\vspace{.4in}&#10;                          \noindent&#10;                          \addcontentsline{toc}{subsection}&#10;                          {\hspace{.5in} {\em #1}}&#10;                           {\bf #1}&#10;                           \vspace{.15in}}&#10;&#10;\newcommand {\headingtwo}[1]{\vspace{.4in}&#10;                          \noindent&#10;                          \addcontentsline{toc}{subsection}&#10;                          {\hspace{1in} {\em #1}}&#10;                           {\bf #1}&#10;                           \vspace{.15in}}&#10;&#10;%*************************** Subsubsection ************************************&#10;\newcommand {\bsubsubsection}[2]{\subsubsection{#1}&#10;                              \mymarginpar{section:#2}&#10;                              \label{section:#2} }&#10;\newcommand {\rsubsubsection}[1]{Section~\ref{section:#1}}&#10;&#10;%**************************** Appendix *************************************&#10;\newcommand {\bappendix}[2]{\section{#1}&#10;                           \mymarginpar{appendix:#2}&#10;                           \label{appendix:#2} }&#10;\newcommand {\rappendix}[1]{Appendix~\ref{appendix:#1}}&#10;&#10;&#10;%**************************** Figure ***************************************&#10;\newcommand {\bfig}[2]{\begin{figure}[htbp]&#10;                       \centerline {&#10;                       \epsfig{figure={#1},clip=,width={#2}}}}&#10;&#10;\newcommand {\efig}[2]{\caption{#2}&#10;                       \label{figure:#1}&#10;                       \end{figure}&#10;                       \mymarginpar{figure:#1}}&#10;\newcommand {\rfig}[1]{Figure~\ref{figure:#1}}&#10;&#10;%**************************** Table ****************************************&#10;\newcommand {\btable}[2]{\begin{table}[#1]&#10;                         \begin{center}&#10;                         \begin{tabular}{#2}}&#10;\newcommand {\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\newcommand {\rtable}[1]{Table~\ref{table:#1}}&#10;&#10;%**************************** Table (one column) ****************************&#10;\newcommand {\btablestar}[2]{\begin{table*}[#1]&#10;                         \begin{center}&#10;                         \begin{tabular}{#2}}&#10;\newcommand {\etablestar}[2]{\end{tabular}&#10;                         \end{center}&#10;                         \caption{#2}&#10;                         \label{table:#1}&#10;                         \end{table*}&#10;                         \mymarginpar{table:#1}&#10;                         \vspace{.1in}}&#10;&#10;%**************************** Tiny Table ****************************************&#10;\newcommand {\btinytable}[2]{\begin{table}[#1]&#10;                         \tiny&#10;                         \begin{center}&#10;                         \begin{tabular}{#2}}&#10;\newcommand {\etiny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Scriptsize Table ****************************************&#10;\newcommand {\bscriptsizetable}[2]{\begin{table}[#1]&#10;                         \scriptsize&#10;                         \begin{center}&#10;                         \begin{tabular}{#2}}&#10;\newcommand {\escriptsiz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 Large Table ****************************************&#10;\newcommand {\blargetable}[2]{\begin{table}[#1]&#10;                         \LARGE&#10;                         \begin{center}&#10;                         \begin{tabular}{#2}}&#10;\newcommand {\elargetable}[2]{\end{tabular}&#10;                         \end{center}&#10;                         \caption{#2}&#10;                         \label{table:#1}&#10;                         \end{table}&#10;                         \mymarginpar{table:#1}&#10;                         \vspace{.1in}}&#10;&#10;%****************************** List ****************************************&#10;\newcommand{\bitemize}{\begin{itemize}}&#10;\newcommand{\eitemize}{\end{itemize}}&#10;&#10;\newcommand{\benumerate}{\begin{enumerate}}&#10;\newcommand{\eenumerate}{\end{enumerate}}&#10;&#10;\newcommand {\bdescription} {\begin{description}}&#10;\newcommand {\edescription} {\end{description}}&#10;&#10;%****************************** Alignment ***********************************&#10;\newcommand{\indep}{\mathop{\lower .12em\hbox{\underbar{\raise .3ex\hbox{$\|$}}}\kern .5pt}}&#10;\newcommand{\nn}{\nonumber}&#10;\newcommand{\aligneq}{\hspace*{-0.1in}&amp;=&amp;\hspace*{-0.1in}}&#10;\newcommand{\alignleq}{\hspace*{-0.1in}&amp;\leq&amp;\hspace*{-0.1in}}&#10;\newcommand{\alignless}{\hspace*{-0.1in}&amp;&lt;&amp;\hspace*{-0.1in}}&#10;\newcommand{\aligngeq}{\hspace*{-0.1in}&amp;\geq&amp;\hspace*{-0.1in}}&#10;\newcommand{\aligngreater}{\hspace*{-0.1in}&amp;&gt;&amp;\hspace*{-0.1in}}&#10;\newcommand{\alignspace}{\hspace*{-0.1in}&amp; &amp;\hspace*{-0.1in}}&#10;\newcommand{\alignapprox}{\hspace*{-0.1in}&amp;\approx&amp;\hspace*{-0.1in}}&#10;\newcommand{\alignrightarrow}{\hspace*{-0.1in}&amp;\rightarrow&amp;\hspace*{-0.1in}}&#10;&#10;%************************ Factorial Expressions ****************************&#10;\newcommand{\comb}[2]&#10;{\left( \begin{array}{c} #1 \\#2 \end{array} \right)}&#10;&#10;\newcommand{\inlinecomb}[2]&#10;{\mbox{\scriptsize $\left( \begin{array}{c} #1 \\#2&#10;\end{array} \right)$ \normalsize}}&#10;&#10;\newcommand{\combr}[2]&#10;{\left\langle \begin{array}{c} #1 \\#2&#10;\end{array} \right\rangle}&#10;&#10;\newcommand{\inlinecombr}[2]&#10;{\mbox{\scriptsize $\left\langle \begin{array}{c} #1 \\#2&#10;\end{array} \right\rangle$ \normalsize}}&#10;&#10;\newcommand{\stirlone}[2] {&#10;\left[ \begin{array}{c} #1 \\#2&#10;\end{array} \right]}&#10;&#10;\newcommand{\inlinestirlone}[2]&#10;{\mbox{\scriptsize $\left[ \begin{array}{c} #1 \\#2&#10;\end{array} \right]$ \normalsize}}&#10;&#10;\newcommand{\stirltwo}[2] {&#10;\left\{ \begin{array}{c} #1 \\#2&#10;\end{array} \right\} }&#10;&#10;\newcommand{\inlinestirltwo}[2]&#10;{\mbox{\scriptsize $\left\{ \begin{array}{c} #1 \\#2&#10;\end{array} \right\}$ \normalsize}}&#10;&#10;%************************ Ceil and Floor ****************************&#10;\newcommand{\ceil}[1]{\left\lceil #1 \right\rceil}&#10;\newcommand{\floor}[1]{\left\lfloor #1 \right\rfloor}&#10;&#10;%************************ Letter ****************************************&#10;\def\alphabf{\hbox{\boldmath$\alpha$\unboldmath}}&#10;\def\betabf{\hbox{\boldmath$\beta$\unboldmath}}&#10;\def\gammabf{\hbox{\boldmath$\gamma$\unboldmath}}&#10;\def\deltabf{\hbox{\boldmath$\delta$\unboldmath}}&#10;\def\epsilonbf{\hbox{\boldmath$\epsilon$\unboldmath}}&#10;\def\zetabf{\hbox{\boldmath$\zeta$\unboldmath}}&#10;\def\etabf{\hbox{\boldmath$\eta$\unboldmath}}&#10;\def\thetabf{{\hbox{\boldmath$\theta$\unboldmath}}}&#10;\def\iotabf{\hbox{\boldmath$\iota$\unboldmath}}&#10;\def\kappabf{\hbox{\boldmath$\kappa$\unboldmath}}&#10;\def\lambdabf{\hbox{\boldmath$\lambda$\unboldmath}}&#10;\def\mubf{\hbox{\boldmath$\mu$\unboldmath}}&#10;\def\nubf{\hbox{\boldmath$\nu$\unboldmath}}&#10;\def\xibf{\hbox{\boldmath$\xi$\unboldmath}}&#10;\def\pibf{\hbox{\boldmath$\pi$\unboldmath}}&#10;\def\rhobf{\hbox{\boldmath$\rho$\unboldmath}}&#10;\def\sigmabf{\hbox{\boldmath$\sigma$\unboldmath}}&#10;\def\taubf{\hbox{\boldmath$\tau$\unboldmath}}&#10;\def\upsilonbf{\hbox{\boldmath$\upsilon$\unboldmath}}&#10;\def\phibf{\hbox{\boldmath$\phi$\unboldmath}}&#10;\def\chibf{\hbox{\boldmath$\chi$\unboldmath}}&#10;\def\psibf{\hbox{\boldmath$\psi$\unboldmath}}&#10;\def\omegabf{\hbox{\boldmath$\omega$\unboldmath}}&#10;&#10;\def\Gammabf{\hbox{$\bf \Gamma$}}&#10;\def\Deltabf{\hbox{$\bf \Delta$}}&#10;\def\Thetabf{\hbox{$\bf \Theta$}}&#10;\def\Lambdabf{\hbox{$\bf \Lambda$}}&#10;\def\Xibf{\hbox{$\bf \Xi$}}&#10;\def\Pibf{\hbox{$\bf \Pi$}}&#10;\def\Sigmabf{\hbox{$\bf \Sigma$}}&#10;\def\Upsilonbf{\hbox{$\bf \Upsilon$}}&#10;\def\Phibf{\hbox{$\bf \Phi$}}&#10;\def\Psibf{\hbox{$\bf \Psi$}}&#10;\def\Omegabf{\hbox{$\bf \Omega$}}&#10;&#10;\def\0bf{{\bf 0}}&#10;\def\1bf{{\bf 1}}&#10;\def\2bf{{\bf 2}}&#10;\def\3bf{{\bf 3}}&#10;\def\4bf{{\bf 4}}&#10;\def\5bf{{\bf 5}}&#10;\def\6bf{{\bf 6}}&#10;\def\7bf{{\bf 7}}&#10;\def\8bf{{\bf 8}}&#10;\def\9bf{{\bf 9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bf{{\bf A}}&#10;\def\Bbf{{\bf B}}&#10;\def\Cbf{{\bf C}}&#10;\def\Dbf{{\bf D}}&#10;\def\Ebf{{\bf E}}&#10;\def\Fbf{{\bf F}}&#10;\def\Gbf{{\bf G}}&#10;\def\Hbf{{\bf H}}&#10;\def\Ibf{{\bf I}}&#10;\def\Jbf{{\bf J}}&#10;\def\Kbf{{\bf K}}&#10;\def\Lbf{{\bf L}}&#10;\def\Mbf{{\bf M}}&#10;\def\Nbf{{\bf N}}&#10;\def\Obf{{\bf O}}&#10;\def\Pbf{{\bf P}}&#10;\def\Qbf{{\bf Q}}&#10;\def\Rbf{{\bf R}}&#10;\def\Sbf{{\bf S}}&#10;\def\Tbf{{\bf T}}&#10;\def\Ubf{{\bf U}}&#10;\def\Vbf{{\bf V}}&#10;\def\Wbf{{\bf W}}&#10;\def\Xbf{{\bf X}}&#10;\def\Ybf{{\bf Y}}&#10;\def\Zbf{{\bf Z}}&#10;&#10;\def\Acal{{\cal A}}&#10;\def\Bcal{{\cal B}}&#10;\def\Ccal{{\cal C}}&#10;\def\Dcal{{\cal D}}&#10;\def\Ecal{{\cal E}}&#10;\def\Fcal{{\cal F}}&#10;\def\Gcal{{\cal G}}&#10;\def\Hcal{{\cal H}}&#10;\def\Ical{{\cal I}}&#10;\def\Jcal{{\cal J}}&#10;\def\Kcal{{\cal K}}&#10;\def\Lcal{{\cal L}}&#10;\def\Mcal{{\cal M}}&#10;\def\Ncal{{\cal N}}&#10;\def\Ocal{{\cal O}}&#10;\def\Pcal{{\cal P}}&#10;\def\Qcal{{\cal Q}}&#10;\def\Rcal{{\cal R}}&#10;\def\Scal{{\cal S}}&#10;\def\Tcal{{\cal T}}&#10;\def\Ucal{{\cal U}}&#10;\def\Vcal{{\cal V}}&#10;\def\Wcal{{\cal W}}&#10;\def\Xcal{{\cal X}}&#10;\def\Ycal{{\cal Y}}&#10;\def\Zcal{{\cal Z}}&#10;&#10;&#10;% \left  \bigl \Bigl \biggl \Biggl&#10;% \right \bigr \Bigr \biggr \Biggr&#10;% \binom{n}{k}&#10;\begin{document}&#10;\begin{itemize}&#10;\item {\bf (R1) Departure packets:}&#10;If there is a {\color{blue}departure request} from the controller&#10;and there are packets in the queue at time $t$,&#10;then {\color{blue}the highest priority packet} (if any)&#10;among all of the packets from the arrival link or the $m$ output links&#10;of the first group of FIFO multiplexers with delay one at time $t$&#10;is routed to the {\color{blue}departure link}.&#10;Otherwise, no packet is routed to the departure link at time $t$.&#10;\end{itemize}&#10;\end{document}"/>
  <p:tag name="IGUANATEXSIZE" val="18"/>
  <p:tag name="IGUANATEXCURSOR" val="16887"/>
  <p:tag name="TRANSPARENCY" val="True"/>
  <p:tag name="FILENAME" val=""/>
  <p:tag name="LATEXENGINEID" val="0"/>
  <p:tag name="TEMPFOLDER" val="c:\temp\"/>
  <p:tag name="LATEXFORMHEIGHT" val="267"/>
  <p:tag name="LATEXFORMWIDTH" val="906.75"/>
  <p:tag name="LATEXFORMWRAP" val="True"/>
  <p:tag name="BITMAPVECTOR" val="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37341</TotalTime>
  <Words>7875</Words>
  <Application>Microsoft Office PowerPoint</Application>
  <PresentationFormat>如螢幕大小 (4:3)</PresentationFormat>
  <Paragraphs>1331</Paragraphs>
  <Slides>82</Slides>
  <Notes>57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82</vt:i4>
      </vt:variant>
    </vt:vector>
  </HeadingPairs>
  <TitlesOfParts>
    <vt:vector size="89" baseType="lpstr">
      <vt:lpstr>新細明體</vt:lpstr>
      <vt:lpstr>Arial</vt:lpstr>
      <vt:lpstr>Calibri</vt:lpstr>
      <vt:lpstr>MT Extra</vt:lpstr>
      <vt:lpstr>Times New Roman</vt:lpstr>
      <vt:lpstr>預設簡報設計</vt:lpstr>
      <vt:lpstr>Visio</vt:lpstr>
      <vt:lpstr>On Efficient Constructions of Optical Priority Queues</vt:lpstr>
      <vt:lpstr>Outline</vt:lpstr>
      <vt:lpstr>Outline</vt:lpstr>
      <vt:lpstr>Motivation</vt:lpstr>
      <vt:lpstr>Motivation</vt:lpstr>
      <vt:lpstr>Motivation</vt:lpstr>
      <vt:lpstr>Motivation</vt:lpstr>
      <vt:lpstr>Outline</vt:lpstr>
      <vt:lpstr>Basic Assumptions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The Operations of a Priority Queue (B=9)</vt:lpstr>
      <vt:lpstr>The Operations of a Priority Queue (B=9)</vt:lpstr>
      <vt:lpstr>The Operations of a Priority Queue (B=9)</vt:lpstr>
      <vt:lpstr>The Operations of a Priority Queue (B=9)</vt:lpstr>
      <vt:lpstr>The Operations of a Priority Queue (B=9)</vt:lpstr>
      <vt:lpstr>The Operations of a Priority Queue (B=9)</vt:lpstr>
      <vt:lpstr>The Operations of a Priority Queue (B=9)</vt:lpstr>
      <vt:lpstr>The Operations of a Priority Queue (B=9)</vt:lpstr>
      <vt:lpstr>The Operations of a Priority Queue (B=9)</vt:lpstr>
      <vt:lpstr>The Operations of a Priority Queue (B=9)</vt:lpstr>
      <vt:lpstr>The Operations of a Priority Queue (B=9)</vt:lpstr>
      <vt:lpstr>The Operations of a Priority Queue (B=9)</vt:lpstr>
      <vt:lpstr>The Operations of a Priority Queue (B=9)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An Example: k=3, m=2, s=1, n=4</vt:lpstr>
      <vt:lpstr>Thank you!</vt:lpstr>
    </vt:vector>
  </TitlesOfParts>
  <Company>888TIGER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Constructions of Optical Priority Queues Under a Priority-Based Routing Policy</dc:title>
  <dc:creator>SAE</dc:creator>
  <cp:lastModifiedBy>Jay</cp:lastModifiedBy>
  <cp:revision>716</cp:revision>
  <dcterms:created xsi:type="dcterms:W3CDTF">2007-04-16T12:38:47Z</dcterms:created>
  <dcterms:modified xsi:type="dcterms:W3CDTF">2021-01-24T19:59:46Z</dcterms:modified>
</cp:coreProperties>
</file>